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32"/>
  </p:notesMasterIdLst>
  <p:handoutMasterIdLst>
    <p:handoutMasterId r:id="rId33"/>
  </p:handoutMasterIdLst>
  <p:sldIdLst>
    <p:sldId id="256" r:id="rId2"/>
    <p:sldId id="344" r:id="rId3"/>
    <p:sldId id="258" r:id="rId4"/>
    <p:sldId id="266" r:id="rId5"/>
    <p:sldId id="295" r:id="rId6"/>
    <p:sldId id="306" r:id="rId7"/>
    <p:sldId id="269" r:id="rId8"/>
    <p:sldId id="310" r:id="rId9"/>
    <p:sldId id="311" r:id="rId10"/>
    <p:sldId id="312" r:id="rId11"/>
    <p:sldId id="333" r:id="rId12"/>
    <p:sldId id="334" r:id="rId13"/>
    <p:sldId id="335" r:id="rId14"/>
    <p:sldId id="313" r:id="rId15"/>
    <p:sldId id="270" r:id="rId16"/>
    <p:sldId id="271" r:id="rId17"/>
    <p:sldId id="336" r:id="rId18"/>
    <p:sldId id="330" r:id="rId19"/>
    <p:sldId id="318" r:id="rId20"/>
    <p:sldId id="317" r:id="rId21"/>
    <p:sldId id="340" r:id="rId22"/>
    <p:sldId id="320" r:id="rId23"/>
    <p:sldId id="343" r:id="rId24"/>
    <p:sldId id="341" r:id="rId25"/>
    <p:sldId id="342" r:id="rId26"/>
    <p:sldId id="339" r:id="rId27"/>
    <p:sldId id="352" r:id="rId28"/>
    <p:sldId id="351" r:id="rId29"/>
    <p:sldId id="280" r:id="rId30"/>
    <p:sldId id="353" r:id="rId31"/>
  </p:sldIdLst>
  <p:sldSz cx="9144000" cy="6858000" type="screen4x3"/>
  <p:notesSz cx="6997700" cy="9271000"/>
  <p:defaultTex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autoAdjust="0"/>
    <p:restoredTop sz="94590" autoAdjust="0"/>
  </p:normalViewPr>
  <p:slideViewPr>
    <p:cSldViewPr>
      <p:cViewPr varScale="1">
        <p:scale>
          <a:sx n="70" d="100"/>
          <a:sy n="70" d="100"/>
        </p:scale>
        <p:origin x="-516" y="-10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1008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3550"/>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sz="quarter" idx="1"/>
          </p:nvPr>
        </p:nvSpPr>
        <p:spPr>
          <a:xfrm>
            <a:off x="3963744" y="0"/>
            <a:ext cx="3032337" cy="463550"/>
          </a:xfrm>
          <a:prstGeom prst="rect">
            <a:avLst/>
          </a:prstGeom>
        </p:spPr>
        <p:txBody>
          <a:bodyPr vert="horz" lIns="92958" tIns="46479" rIns="92958" bIns="46479" rtlCol="0"/>
          <a:lstStyle>
            <a:lvl1pPr algn="r">
              <a:defRPr sz="1200"/>
            </a:lvl1pPr>
          </a:lstStyle>
          <a:p>
            <a:fld id="{BD91A780-826C-49BC-90C9-8104359AE914}" type="datetimeFigureOut">
              <a:rPr lang="en-US" smtClean="0"/>
              <a:t>1/13/2009</a:t>
            </a:fld>
            <a:endParaRPr lang="en-US"/>
          </a:p>
        </p:txBody>
      </p:sp>
      <p:sp>
        <p:nvSpPr>
          <p:cNvPr id="4" name="Footer Placeholder 3"/>
          <p:cNvSpPr>
            <a:spLocks noGrp="1"/>
          </p:cNvSpPr>
          <p:nvPr>
            <p:ph type="ftr" sz="quarter" idx="2"/>
          </p:nvPr>
        </p:nvSpPr>
        <p:spPr>
          <a:xfrm>
            <a:off x="0" y="8805841"/>
            <a:ext cx="3032337" cy="463550"/>
          </a:xfrm>
          <a:prstGeom prst="rect">
            <a:avLst/>
          </a:prstGeom>
        </p:spPr>
        <p:txBody>
          <a:bodyPr vert="horz" lIns="92958" tIns="46479" rIns="92958" bIns="46479" rtlCol="0" anchor="b"/>
          <a:lstStyle>
            <a:lvl1pPr algn="l">
              <a:defRPr sz="1200"/>
            </a:lvl1pPr>
          </a:lstStyle>
          <a:p>
            <a:endParaRPr lang="en-US"/>
          </a:p>
        </p:txBody>
      </p:sp>
      <p:sp>
        <p:nvSpPr>
          <p:cNvPr id="5" name="Slide Number Placeholder 4"/>
          <p:cNvSpPr>
            <a:spLocks noGrp="1"/>
          </p:cNvSpPr>
          <p:nvPr>
            <p:ph type="sldNum" sz="quarter" idx="3"/>
          </p:nvPr>
        </p:nvSpPr>
        <p:spPr>
          <a:xfrm>
            <a:off x="3963744" y="8805841"/>
            <a:ext cx="3032337" cy="463550"/>
          </a:xfrm>
          <a:prstGeom prst="rect">
            <a:avLst/>
          </a:prstGeom>
        </p:spPr>
        <p:txBody>
          <a:bodyPr vert="horz" lIns="92958" tIns="46479" rIns="92958" bIns="46479" rtlCol="0" anchor="b"/>
          <a:lstStyle>
            <a:lvl1pPr algn="r">
              <a:defRPr sz="1200"/>
            </a:lvl1pPr>
          </a:lstStyle>
          <a:p>
            <a:fld id="{9372A2A8-54DE-4ACA-9054-4A271259D3BE}"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defRPr sz="1200" smtClean="0">
                <a:latin typeface="Arial" charset="0"/>
              </a:defRPr>
            </a:lvl1pPr>
          </a:lstStyle>
          <a:p>
            <a:pPr>
              <a:defRPr/>
            </a:pPr>
            <a:endParaRPr lang="en-US"/>
          </a:p>
        </p:txBody>
      </p:sp>
      <p:sp>
        <p:nvSpPr>
          <p:cNvPr id="25603" name="Rectangle 3"/>
          <p:cNvSpPr>
            <a:spLocks noGrp="1" noChangeArrowheads="1"/>
          </p:cNvSpPr>
          <p:nvPr>
            <p:ph type="dt" idx="1"/>
          </p:nvPr>
        </p:nvSpPr>
        <p:spPr bwMode="auto">
          <a:xfrm>
            <a:off x="3963744"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a:defRPr sz="1200" smtClean="0">
                <a:latin typeface="Arial" charset="0"/>
              </a:defRPr>
            </a:lvl1pPr>
          </a:lstStyle>
          <a:p>
            <a:pPr>
              <a:defRPr/>
            </a:pPr>
            <a:endParaRPr lang="en-US"/>
          </a:p>
        </p:txBody>
      </p:sp>
      <p:sp>
        <p:nvSpPr>
          <p:cNvPr id="63492" name="Rectangle 4"/>
          <p:cNvSpPr>
            <a:spLocks noGrp="1" noRot="1" noChangeAspect="1" noChangeArrowheads="1" noTextEdit="1"/>
          </p:cNvSpPr>
          <p:nvPr>
            <p:ph type="sldImg" idx="2"/>
          </p:nvPr>
        </p:nvSpPr>
        <p:spPr bwMode="auto">
          <a:xfrm>
            <a:off x="1181100" y="695325"/>
            <a:ext cx="4635500" cy="3476625"/>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99770" y="4403725"/>
            <a:ext cx="5598160" cy="41719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606" name="Rectangle 6"/>
          <p:cNvSpPr>
            <a:spLocks noGrp="1" noChangeArrowheads="1"/>
          </p:cNvSpPr>
          <p:nvPr>
            <p:ph type="ftr" sz="quarter" idx="4"/>
          </p:nvPr>
        </p:nvSpPr>
        <p:spPr bwMode="auto">
          <a:xfrm>
            <a:off x="0" y="8805841"/>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defRPr sz="1200" smtClean="0">
                <a:latin typeface="Arial" charset="0"/>
              </a:defRPr>
            </a:lvl1pPr>
          </a:lstStyle>
          <a:p>
            <a:pPr>
              <a:defRPr/>
            </a:pPr>
            <a:endParaRPr lang="en-US"/>
          </a:p>
        </p:txBody>
      </p:sp>
      <p:sp>
        <p:nvSpPr>
          <p:cNvPr id="25607" name="Rectangle 7"/>
          <p:cNvSpPr>
            <a:spLocks noGrp="1" noChangeArrowheads="1"/>
          </p:cNvSpPr>
          <p:nvPr>
            <p:ph type="sldNum" sz="quarter" idx="5"/>
          </p:nvPr>
        </p:nvSpPr>
        <p:spPr bwMode="auto">
          <a:xfrm>
            <a:off x="3963744" y="8805841"/>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a:defRPr sz="1200" smtClean="0">
                <a:latin typeface="Arial" charset="0"/>
              </a:defRPr>
            </a:lvl1pPr>
          </a:lstStyle>
          <a:p>
            <a:pPr>
              <a:defRPr/>
            </a:pPr>
            <a:fld id="{5CACC132-438F-42C4-8C03-DDA226D026A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679C831B-25F1-4793-BC5D-2E49DF791078}" type="slidenum">
              <a:rPr lang="en-US"/>
              <a:pPr/>
              <a:t>7</a:t>
            </a:fld>
            <a:endParaRPr lang="en-US"/>
          </a:p>
        </p:txBody>
      </p:sp>
      <p:sp>
        <p:nvSpPr>
          <p:cNvPr id="66563" name="Rectangle 2"/>
          <p:cNvSpPr>
            <a:spLocks noGrp="1" noRot="1" noChangeAspect="1" noChangeArrowheads="1" noTextEdit="1"/>
          </p:cNvSpPr>
          <p:nvPr>
            <p:ph type="sldImg"/>
          </p:nvPr>
        </p:nvSpPr>
        <p:spPr>
          <a:xfrm>
            <a:off x="1182688" y="693738"/>
            <a:ext cx="4635500" cy="3476625"/>
          </a:xfrm>
          <a:ln/>
        </p:spPr>
      </p:sp>
      <p:sp>
        <p:nvSpPr>
          <p:cNvPr id="66564" name="Rectangle 3"/>
          <p:cNvSpPr>
            <a:spLocks noGrp="1" noChangeArrowheads="1"/>
          </p:cNvSpPr>
          <p:nvPr>
            <p:ph type="body" idx="1"/>
          </p:nvPr>
        </p:nvSpPr>
        <p:spPr>
          <a:xfrm>
            <a:off x="934648" y="4403725"/>
            <a:ext cx="5128407" cy="4173560"/>
          </a:xfrm>
          <a:noFill/>
          <a:ln/>
        </p:spPr>
        <p:txBody>
          <a:bodyPr/>
          <a:lstStyle/>
          <a:p>
            <a:pPr eaLnBrk="1" hangingPunct="1"/>
            <a:r>
              <a:rPr lang="en-US" smtClean="0"/>
              <a:t>Provide examples for each phase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D6CCDE65-5081-4423-8D17-F800A0E36C28}" type="slidenum">
              <a:rPr lang="en-US"/>
              <a:pPr/>
              <a:t>8</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7DCCBC12-7ACF-4ECC-B18B-AEC511AB2522}" type="slidenum">
              <a:rPr lang="en-US"/>
              <a:pPr/>
              <a:t>22</a:t>
            </a:fld>
            <a:endParaRPr 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r>
              <a:rPr lang="en-US" smtClean="0"/>
              <a:t>Pre and post tests: QRI and QRI-II, TOWRE, NAEP oral reading rubric (too bad). Limitations include short intervention length (6 weeks), small N and no statistical tables included, trade books were read.</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23A71BE8-02B8-4C11-999F-34BFB6CA2C7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E37C6189-E084-4CB9-8B1D-E8DC357AC00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4D79A905-6022-4CBB-9E34-BBB5FD87DCF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4E3C08C4-CBA8-48B2-AD9D-E22F75ED853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149881D2-DFE0-4110-9D1D-441E5C75500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C610F091-45DF-40DE-84FA-357516310F2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56F2F505-9659-4F18-B3BB-AC340062438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B7077AEF-847C-442C-9761-6C38FB40D5D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Date Placeholder 1"/>
          <p:cNvSpPr>
            <a:spLocks noGrp="1"/>
          </p:cNvSpPr>
          <p:nvPr>
            <p:ph type="dt" sz="half" idx="10"/>
          </p:nvPr>
        </p:nvSpPr>
        <p:spPr/>
        <p:txBody>
          <a:bodyPr/>
          <a:lstStyle>
            <a:lvl1pPr>
              <a:defRPr/>
            </a:lvl1pPr>
            <a:extLst/>
          </a:lstStyle>
          <a:p>
            <a:pPr>
              <a:defRPr/>
            </a:pPr>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D3A835D6-6AB1-4F4D-9F2E-DC0FA7F79EC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F56BF3EC-D4B0-4210-A179-D0B945E3C14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2459AF3C-7902-430E-8AC6-B37070CC20B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smtClean="0">
                <a:solidFill>
                  <a:schemeClr val="bg2">
                    <a:shade val="50000"/>
                    <a:satMod val="200000"/>
                  </a:schemeClr>
                </a:solidFill>
                <a:effectLst/>
              </a:defRPr>
            </a:lvl1pPr>
            <a:extLst/>
          </a:lstStyle>
          <a:p>
            <a:pPr>
              <a:defRPr/>
            </a:pPr>
            <a:fld id="{A8C81DA9-2E12-4564-B186-77189B7FCBE6}"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736" r:id="rId1"/>
    <p:sldLayoutId id="2147483731" r:id="rId2"/>
    <p:sldLayoutId id="2147483737" r:id="rId3"/>
    <p:sldLayoutId id="2147483732" r:id="rId4"/>
    <p:sldLayoutId id="2147483738" r:id="rId5"/>
    <p:sldLayoutId id="2147483733" r:id="rId6"/>
    <p:sldLayoutId id="2147483739" r:id="rId7"/>
    <p:sldLayoutId id="2147483740" r:id="rId8"/>
    <p:sldLayoutId id="2147483741" r:id="rId9"/>
    <p:sldLayoutId id="2147483734" r:id="rId10"/>
    <p:sldLayoutId id="2147483735" r:id="rId11"/>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Gill Sans MT" pitchFamily="34" charset="0"/>
        </a:defRPr>
      </a:lvl2pPr>
      <a:lvl3pPr algn="l" rtl="0" fontAlgn="base">
        <a:spcBef>
          <a:spcPct val="0"/>
        </a:spcBef>
        <a:spcAft>
          <a:spcPct val="0"/>
        </a:spcAft>
        <a:defRPr sz="4300">
          <a:solidFill>
            <a:srgbClr val="572314"/>
          </a:solidFill>
          <a:latin typeface="Gill Sans MT" pitchFamily="34" charset="0"/>
        </a:defRPr>
      </a:lvl3pPr>
      <a:lvl4pPr algn="l" rtl="0" fontAlgn="base">
        <a:spcBef>
          <a:spcPct val="0"/>
        </a:spcBef>
        <a:spcAft>
          <a:spcPct val="0"/>
        </a:spcAft>
        <a:defRPr sz="4300">
          <a:solidFill>
            <a:srgbClr val="572314"/>
          </a:solidFill>
          <a:latin typeface="Gill Sans MT" pitchFamily="34" charset="0"/>
        </a:defRPr>
      </a:lvl4pPr>
      <a:lvl5pPr algn="l" rtl="0" fontAlgn="base">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Title 5"/>
          <p:cNvSpPr>
            <a:spLocks noGrp="1"/>
          </p:cNvSpPr>
          <p:nvPr>
            <p:ph type="ctrTitle"/>
          </p:nvPr>
        </p:nvSpPr>
        <p:spPr>
          <a:xfrm>
            <a:off x="1066800" y="304800"/>
            <a:ext cx="7086600" cy="3124200"/>
          </a:xfrm>
        </p:spPr>
        <p:txBody>
          <a:bodyPr/>
          <a:lstStyle/>
          <a:p>
            <a:pPr fontAlgn="auto">
              <a:spcAft>
                <a:spcPts val="0"/>
              </a:spcAft>
              <a:defRPr/>
            </a:pPr>
            <a:r>
              <a:rPr lang="en-US" dirty="0" smtClean="0">
                <a:solidFill>
                  <a:schemeClr val="tx2">
                    <a:satMod val="130000"/>
                  </a:schemeClr>
                </a:solidFill>
              </a:rPr>
              <a:t>Planning for Student Needs: </a:t>
            </a:r>
            <a:br>
              <a:rPr lang="en-US" dirty="0" smtClean="0">
                <a:solidFill>
                  <a:schemeClr val="tx2">
                    <a:satMod val="130000"/>
                  </a:schemeClr>
                </a:solidFill>
              </a:rPr>
            </a:br>
            <a:r>
              <a:rPr lang="en-US" dirty="0" smtClean="0">
                <a:solidFill>
                  <a:schemeClr val="tx2">
                    <a:satMod val="130000"/>
                  </a:schemeClr>
                </a:solidFill>
              </a:rPr>
              <a:t>Fluency Intervention</a:t>
            </a:r>
            <a:endParaRPr lang="en-US" dirty="0">
              <a:solidFill>
                <a:schemeClr val="tx2">
                  <a:satMod val="130000"/>
                </a:schemeClr>
              </a:solidFill>
            </a:endParaRPr>
          </a:p>
        </p:txBody>
      </p:sp>
      <p:sp>
        <p:nvSpPr>
          <p:cNvPr id="2051" name="Rectangle 3"/>
          <p:cNvSpPr>
            <a:spLocks noGrp="1" noChangeArrowheads="1"/>
          </p:cNvSpPr>
          <p:nvPr>
            <p:ph type="subTitle" idx="1"/>
          </p:nvPr>
        </p:nvSpPr>
        <p:spPr>
          <a:xfrm>
            <a:off x="1524000" y="4724400"/>
            <a:ext cx="6400800" cy="1752600"/>
          </a:xfrm>
        </p:spPr>
        <p:txBody>
          <a:bodyPr>
            <a:normAutofit fontScale="92500" lnSpcReduction="10000"/>
          </a:bodyPr>
          <a:lstStyle/>
          <a:p>
            <a:pPr algn="ctr" fontAlgn="auto">
              <a:spcAft>
                <a:spcPts val="0"/>
              </a:spcAft>
              <a:buFont typeface="Wingdings 2"/>
              <a:buNone/>
              <a:defRPr/>
            </a:pPr>
            <a:r>
              <a:rPr lang="en-US" sz="2800" dirty="0" smtClean="0"/>
              <a:t>January 15, 2009</a:t>
            </a:r>
          </a:p>
          <a:p>
            <a:pPr algn="ctr" fontAlgn="auto">
              <a:spcAft>
                <a:spcPts val="0"/>
              </a:spcAft>
              <a:buFont typeface="Wingdings 2"/>
              <a:buNone/>
              <a:defRPr/>
            </a:pPr>
            <a:r>
              <a:rPr lang="en-US" sz="2800" dirty="0" smtClean="0"/>
              <a:t>Toni Wilson</a:t>
            </a:r>
          </a:p>
          <a:p>
            <a:pPr algn="ctr" fontAlgn="auto">
              <a:spcAft>
                <a:spcPts val="0"/>
              </a:spcAft>
              <a:buFont typeface="Wingdings 2"/>
              <a:buNone/>
              <a:defRPr/>
            </a:pPr>
            <a:r>
              <a:rPr lang="en-US" sz="2800" dirty="0" smtClean="0"/>
              <a:t>Primary Literacy Project</a:t>
            </a:r>
          </a:p>
          <a:p>
            <a:pPr algn="ctr" fontAlgn="auto">
              <a:spcAft>
                <a:spcPts val="0"/>
              </a:spcAft>
              <a:buFont typeface="Wingdings 2"/>
              <a:buNone/>
              <a:defRPr/>
            </a:pPr>
            <a:r>
              <a:rPr lang="en-US" sz="2800" dirty="0" smtClean="0"/>
              <a:t>2</a:t>
            </a:r>
            <a:r>
              <a:rPr lang="en-US" sz="2800" baseline="30000" dirty="0" smtClean="0"/>
              <a:t>nd</a:t>
            </a:r>
            <a:r>
              <a:rPr lang="en-US" sz="2800" dirty="0" smtClean="0"/>
              <a:t>/3</a:t>
            </a:r>
            <a:r>
              <a:rPr lang="en-US" sz="2800" baseline="30000" dirty="0" smtClean="0"/>
              <a:t>rd</a:t>
            </a:r>
            <a:r>
              <a:rPr lang="en-US" sz="2800" dirty="0" smtClean="0"/>
              <a:t> Grade</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Fully Alphabetic Phase</a:t>
            </a:r>
          </a:p>
        </p:txBody>
      </p:sp>
      <p:sp>
        <p:nvSpPr>
          <p:cNvPr id="27651" name="Rectangle 3"/>
          <p:cNvSpPr>
            <a:spLocks noGrp="1" noChangeArrowheads="1"/>
          </p:cNvSpPr>
          <p:nvPr>
            <p:ph idx="1"/>
          </p:nvPr>
        </p:nvSpPr>
        <p:spPr/>
        <p:txBody>
          <a:bodyPr/>
          <a:lstStyle/>
          <a:p>
            <a:pPr>
              <a:lnSpc>
                <a:spcPct val="80000"/>
              </a:lnSpc>
            </a:pPr>
            <a:r>
              <a:rPr lang="en-US" sz="2800" smtClean="0"/>
              <a:t>Students are able to sound out words successfully. They know the sound-symbol connections and move from guessing a word from the first or last letter in the partial alphabetic phase, to complete word decoding sound by sound. When they see the same word more than a few times, then that word becomes automatically recognized. As more and more words become “sight” words, students move into the Consolidated Alphabetic Phase.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p:txBody>
          <a:bodyPr>
            <a:normAutofit fontScale="90000"/>
          </a:bodyPr>
          <a:lstStyle/>
          <a:p>
            <a:pPr fontAlgn="auto">
              <a:spcAft>
                <a:spcPts val="0"/>
              </a:spcAft>
              <a:defRPr/>
            </a:pPr>
            <a:r>
              <a:rPr lang="en-US" sz="4000">
                <a:solidFill>
                  <a:schemeClr val="tx2">
                    <a:satMod val="130000"/>
                  </a:schemeClr>
                </a:solidFill>
              </a:rPr>
              <a:t>Building sight word memory with spelling patterns</a:t>
            </a:r>
          </a:p>
        </p:txBody>
      </p:sp>
      <p:sp>
        <p:nvSpPr>
          <p:cNvPr id="28675" name="Rectangle 3"/>
          <p:cNvSpPr>
            <a:spLocks noGrp="1" noChangeArrowheads="1"/>
          </p:cNvSpPr>
          <p:nvPr>
            <p:ph idx="1"/>
          </p:nvPr>
        </p:nvSpPr>
        <p:spPr/>
        <p:txBody>
          <a:bodyPr/>
          <a:lstStyle/>
          <a:p>
            <a:r>
              <a:rPr lang="en-US" smtClean="0"/>
              <a:t>Readers learn that words share spelling patterns. For example, common vowel-consonant endings such as –ight and –eak.</a:t>
            </a:r>
          </a:p>
          <a:p>
            <a:r>
              <a:rPr lang="en-US" smtClean="0"/>
              <a:t>They can form connections between 4 written and spoken syllabic units, IN-TER-EST-ING, rather than 10 graphophonemic units. (Ehri, 2004)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normAutofit fontScale="90000"/>
          </a:bodyPr>
          <a:lstStyle/>
          <a:p>
            <a:pPr fontAlgn="auto">
              <a:spcAft>
                <a:spcPts val="0"/>
              </a:spcAft>
              <a:defRPr/>
            </a:pPr>
            <a:r>
              <a:rPr lang="en-US">
                <a:solidFill>
                  <a:schemeClr val="tx2">
                    <a:satMod val="130000"/>
                  </a:schemeClr>
                </a:solidFill>
              </a:rPr>
              <a:t>Moving toward the Consolidated Phase</a:t>
            </a:r>
          </a:p>
        </p:txBody>
      </p:sp>
      <p:sp>
        <p:nvSpPr>
          <p:cNvPr id="29699" name="Rectangle 3"/>
          <p:cNvSpPr>
            <a:spLocks noGrp="1" noChangeArrowheads="1"/>
          </p:cNvSpPr>
          <p:nvPr>
            <p:ph idx="1"/>
          </p:nvPr>
        </p:nvSpPr>
        <p:spPr/>
        <p:txBody>
          <a:bodyPr/>
          <a:lstStyle/>
          <a:p>
            <a:r>
              <a:rPr lang="en-US" smtClean="0"/>
              <a:t>The fastest and least intrusive way to read text is reading words from memory by sight. Readers read them without effort – automatically. The strength of this automatic learning can be shown with the Stroop effect.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8" name="Rectangle 4"/>
          <p:cNvSpPr>
            <a:spLocks noGrp="1" noChangeArrowheads="1"/>
          </p:cNvSpPr>
          <p:nvPr>
            <p:ph type="title"/>
          </p:nvPr>
        </p:nvSpPr>
        <p:spPr>
          <a:xfrm>
            <a:off x="1435100" y="274638"/>
            <a:ext cx="7499350" cy="1143000"/>
          </a:xfrm>
        </p:spPr>
        <p:txBody>
          <a:bodyPr/>
          <a:lstStyle/>
          <a:p>
            <a:pPr algn="ctr" fontAlgn="auto">
              <a:spcAft>
                <a:spcPts val="0"/>
              </a:spcAft>
              <a:defRPr/>
            </a:pPr>
            <a:r>
              <a:rPr lang="en-US">
                <a:solidFill>
                  <a:schemeClr val="tx2">
                    <a:satMod val="130000"/>
                  </a:schemeClr>
                </a:solidFill>
              </a:rPr>
              <a:t>Stroop Test</a:t>
            </a:r>
          </a:p>
        </p:txBody>
      </p:sp>
      <p:pic>
        <p:nvPicPr>
          <p:cNvPr id="30723" name="Picture 8" descr="stroopb"/>
          <p:cNvPicPr>
            <a:picLocks noChangeAspect="1" noChangeArrowheads="1"/>
          </p:cNvPicPr>
          <p:nvPr/>
        </p:nvPicPr>
        <p:blipFill>
          <a:blip r:embed="rId2"/>
          <a:srcRect/>
          <a:stretch>
            <a:fillRect/>
          </a:stretch>
        </p:blipFill>
        <p:spPr bwMode="auto">
          <a:xfrm>
            <a:off x="1219200" y="1905000"/>
            <a:ext cx="7315200" cy="44196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Consolidated Alphabetic Phase</a:t>
            </a:r>
          </a:p>
        </p:txBody>
      </p:sp>
      <p:sp>
        <p:nvSpPr>
          <p:cNvPr id="31747" name="Rectangle 3"/>
          <p:cNvSpPr>
            <a:spLocks noGrp="1" noChangeArrowheads="1"/>
          </p:cNvSpPr>
          <p:nvPr>
            <p:ph idx="1"/>
          </p:nvPr>
        </p:nvSpPr>
        <p:spPr/>
        <p:txBody>
          <a:bodyPr/>
          <a:lstStyle/>
          <a:p>
            <a:pPr>
              <a:lnSpc>
                <a:spcPct val="90000"/>
              </a:lnSpc>
            </a:pPr>
            <a:r>
              <a:rPr lang="en-US" sz="2400" smtClean="0"/>
              <a:t>Students instantly recognize words. And they are developing instant recognition of common word patterns which increases their sight word vocabulary. For example, in the word ‘bank’, a student in the consolidated phase may understand the word as ‘b’ plus ‘ank’, processing only 2 units. In the Fully Alphabetic phase, the student sounds out ‘bank’ as 4 units (/b/ /a/ /ŋ/ /k/).</a:t>
            </a:r>
          </a:p>
          <a:p>
            <a:pPr>
              <a:lnSpc>
                <a:spcPct val="90000"/>
              </a:lnSpc>
            </a:pPr>
            <a:r>
              <a:rPr lang="en-US" sz="2400" smtClean="0"/>
              <a:t>Students in the consolidated phase are well prepared to move into fluent reading. However, as they increase their sight word skills, they must also develop vocabulary.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fontAlgn="auto">
              <a:spcAft>
                <a:spcPts val="0"/>
              </a:spcAft>
              <a:defRPr/>
            </a:pPr>
            <a:r>
              <a:rPr lang="en-US" dirty="0">
                <a:solidFill>
                  <a:schemeClr val="tx2">
                    <a:satMod val="130000"/>
                  </a:schemeClr>
                </a:solidFill>
              </a:rPr>
              <a:t>9 Steps to Building Fluency</a:t>
            </a:r>
          </a:p>
        </p:txBody>
      </p:sp>
      <p:sp>
        <p:nvSpPr>
          <p:cNvPr id="46083" name="Rectangle 3"/>
          <p:cNvSpPr>
            <a:spLocks noGrp="1" noChangeArrowheads="1"/>
          </p:cNvSpPr>
          <p:nvPr>
            <p:ph idx="1"/>
          </p:nvPr>
        </p:nvSpPr>
        <p:spPr/>
        <p:txBody>
          <a:bodyPr>
            <a:normAutofit fontScale="92500" lnSpcReduction="10000"/>
          </a:bodyPr>
          <a:lstStyle/>
          <a:p>
            <a:pPr marL="609600" indent="-609600" fontAlgn="auto">
              <a:lnSpc>
                <a:spcPct val="90000"/>
              </a:lnSpc>
              <a:spcAft>
                <a:spcPts val="0"/>
              </a:spcAft>
              <a:buFont typeface="Wingdings" pitchFamily="2" charset="2"/>
              <a:buAutoNum type="arabicPeriod"/>
              <a:defRPr/>
            </a:pPr>
            <a:r>
              <a:rPr lang="en-US" dirty="0"/>
              <a:t>Develop orthographic/phonological foundations (phonemic awareness, letter knowledge, phonics).</a:t>
            </a:r>
          </a:p>
          <a:p>
            <a:pPr marL="609600" indent="-609600" fontAlgn="auto">
              <a:lnSpc>
                <a:spcPct val="90000"/>
              </a:lnSpc>
              <a:spcAft>
                <a:spcPts val="0"/>
              </a:spcAft>
              <a:buFont typeface="Wingdings" pitchFamily="2" charset="2"/>
              <a:buAutoNum type="arabicPeriod"/>
              <a:defRPr/>
            </a:pPr>
            <a:r>
              <a:rPr lang="en-US" dirty="0"/>
              <a:t>Increase vocabulary and oral language skills.</a:t>
            </a:r>
          </a:p>
          <a:p>
            <a:pPr marL="609600" indent="-609600" fontAlgn="auto">
              <a:lnSpc>
                <a:spcPct val="90000"/>
              </a:lnSpc>
              <a:spcAft>
                <a:spcPts val="0"/>
              </a:spcAft>
              <a:buFont typeface="Wingdings" pitchFamily="2" charset="2"/>
              <a:buAutoNum type="arabicPeriod"/>
              <a:defRPr/>
            </a:pPr>
            <a:r>
              <a:rPr lang="en-US" dirty="0"/>
              <a:t>Effectively teach high-frequency vocabulary and provide adequate practice.</a:t>
            </a:r>
          </a:p>
          <a:p>
            <a:pPr marL="609600" indent="-609600" fontAlgn="auto">
              <a:lnSpc>
                <a:spcPct val="90000"/>
              </a:lnSpc>
              <a:spcAft>
                <a:spcPts val="0"/>
              </a:spcAft>
              <a:buFont typeface="Wingdings" pitchFamily="2" charset="2"/>
              <a:buAutoNum type="arabicPeriod"/>
              <a:defRPr/>
            </a:pPr>
            <a:r>
              <a:rPr lang="en-US" dirty="0"/>
              <a:t>Teach common word-parts and spelling patterns.</a:t>
            </a:r>
          </a:p>
          <a:p>
            <a:pPr marL="609600" indent="-609600" fontAlgn="auto">
              <a:lnSpc>
                <a:spcPct val="90000"/>
              </a:lnSpc>
              <a:spcAft>
                <a:spcPts val="0"/>
              </a:spcAft>
              <a:buFont typeface="Wingdings" pitchFamily="2" charset="2"/>
              <a:buNone/>
              <a:defRPr/>
            </a:pPr>
            <a:endParaRPr lang="en-US" sz="1800" dirty="0"/>
          </a:p>
          <a:p>
            <a:pPr marL="609600" indent="-609600" fontAlgn="auto">
              <a:lnSpc>
                <a:spcPct val="90000"/>
              </a:lnSpc>
              <a:spcAft>
                <a:spcPts val="0"/>
              </a:spcAft>
              <a:buFont typeface="Wingdings" pitchFamily="2" charset="2"/>
              <a:buNone/>
              <a:defRPr/>
            </a:pPr>
            <a:r>
              <a:rPr lang="en-US" sz="1800" dirty="0"/>
              <a:t>(</a:t>
            </a:r>
            <a:r>
              <a:rPr lang="en-US" sz="1800" dirty="0" err="1"/>
              <a:t>Pikulski</a:t>
            </a:r>
            <a:r>
              <a:rPr lang="en-US" sz="1800" dirty="0"/>
              <a:t>, J.J., &amp; Chard, D.J. (2005). Fluency: Bridge between decoding and reading comprehension. </a:t>
            </a:r>
            <a:r>
              <a:rPr lang="en-US" sz="1800" i="1" dirty="0"/>
              <a:t>The Reading Teacher, 58 </a:t>
            </a:r>
            <a:r>
              <a:rPr lang="en-US" sz="1800" dirty="0"/>
              <a:t>(6), 510-519.</a:t>
            </a:r>
          </a:p>
          <a:p>
            <a:pPr marL="609600" indent="-609600" fontAlgn="auto">
              <a:lnSpc>
                <a:spcPct val="90000"/>
              </a:lnSpc>
              <a:spcAft>
                <a:spcPts val="0"/>
              </a:spcAft>
              <a:buFont typeface="Wingdings" pitchFamily="2" charset="2"/>
              <a:buNone/>
              <a:defRPr/>
            </a:pPr>
            <a:endParaRPr lang="en-US" sz="1800" dirty="0"/>
          </a:p>
          <a:p>
            <a:pPr marL="609600" indent="-609600" fontAlgn="auto">
              <a:lnSpc>
                <a:spcPct val="90000"/>
              </a:lnSpc>
              <a:spcAft>
                <a:spcPts val="0"/>
              </a:spcAft>
              <a:buFont typeface="Wingdings" pitchFamily="2" charset="2"/>
              <a:buNone/>
              <a:defRPr/>
            </a:pPr>
            <a:endParaRPr lang="en-US" sz="1800" dirty="0"/>
          </a:p>
          <a:p>
            <a:pPr marL="609600" indent="-609600" fontAlgn="auto">
              <a:lnSpc>
                <a:spcPct val="90000"/>
              </a:lnSpc>
              <a:spcAft>
                <a:spcPts val="0"/>
              </a:spcAft>
              <a:buFont typeface="Wingdings" pitchFamily="2" charset="2"/>
              <a:buAutoNum type="arabicPeriod"/>
              <a:defRPr/>
            </a:pPr>
            <a:endParaRPr lang="en-US" sz="2400" dirty="0"/>
          </a:p>
          <a:p>
            <a:pPr marL="609600" indent="-609600" fontAlgn="auto">
              <a:lnSpc>
                <a:spcPct val="90000"/>
              </a:lnSpc>
              <a:spcAft>
                <a:spcPts val="0"/>
              </a:spcAft>
              <a:buFont typeface="Wingdings" pitchFamily="2" charset="2"/>
              <a:buAutoNum type="arabicPeriod"/>
              <a:defRPr/>
            </a:pPr>
            <a:endParaRPr lang="en-US" sz="2400" dirty="0"/>
          </a:p>
          <a:p>
            <a:pPr marL="609600" indent="-609600" fontAlgn="auto">
              <a:lnSpc>
                <a:spcPct val="90000"/>
              </a:lnSpc>
              <a:spcAft>
                <a:spcPts val="0"/>
              </a:spcAft>
              <a:buFont typeface="Wingdings" pitchFamily="2" charset="2"/>
              <a:buAutoNum type="arabicPeriod"/>
              <a:defRPr/>
            </a:pPr>
            <a:endParaRPr lang="en-US" sz="2400" dirty="0"/>
          </a:p>
          <a:p>
            <a:pPr marL="609600" indent="-609600" fontAlgn="auto">
              <a:lnSpc>
                <a:spcPct val="90000"/>
              </a:lnSpc>
              <a:spcAft>
                <a:spcPts val="0"/>
              </a:spcAft>
              <a:buFont typeface="Wingdings 2"/>
              <a:buChar char=""/>
              <a:defRPr/>
            </a:pPr>
            <a:endParaRPr lang="en-US" sz="2400" dirty="0"/>
          </a:p>
          <a:p>
            <a:pPr marL="609600" indent="-609600" fontAlgn="auto">
              <a:lnSpc>
                <a:spcPct val="90000"/>
              </a:lnSpc>
              <a:spcAft>
                <a:spcPts val="0"/>
              </a:spcAft>
              <a:buFont typeface="Wingdings 2"/>
              <a:buChar char=""/>
              <a:defRPr/>
            </a:pPr>
            <a:endParaRPr lang="en-US" sz="2400" dirty="0"/>
          </a:p>
          <a:p>
            <a:pPr marL="609600" indent="-609600" fontAlgn="auto">
              <a:lnSpc>
                <a:spcPct val="90000"/>
              </a:lnSpc>
              <a:spcAft>
                <a:spcPts val="0"/>
              </a:spcAft>
              <a:buFont typeface="Wingdings 2"/>
              <a:buChar char=""/>
              <a:defRPr/>
            </a:pPr>
            <a:endParaRPr lang="en-US" sz="2400" dirty="0"/>
          </a:p>
          <a:p>
            <a:pPr marL="609600" indent="-609600" fontAlgn="auto">
              <a:lnSpc>
                <a:spcPct val="90000"/>
              </a:lnSpc>
              <a:spcAft>
                <a:spcPts val="0"/>
              </a:spcAft>
              <a:buFont typeface="Wingdings 2"/>
              <a:buChar char=""/>
              <a:defRPr/>
            </a:pPr>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fontAlgn="auto">
              <a:spcAft>
                <a:spcPts val="0"/>
              </a:spcAft>
              <a:defRPr/>
            </a:pPr>
            <a:r>
              <a:rPr lang="en-US" dirty="0">
                <a:solidFill>
                  <a:schemeClr val="tx2">
                    <a:satMod val="130000"/>
                  </a:schemeClr>
                </a:solidFill>
              </a:rPr>
              <a:t>9 Steps to Building Fluency (2)</a:t>
            </a:r>
          </a:p>
        </p:txBody>
      </p:sp>
      <p:sp>
        <p:nvSpPr>
          <p:cNvPr id="47107" name="Rectangle 3"/>
          <p:cNvSpPr>
            <a:spLocks noGrp="1" noChangeArrowheads="1"/>
          </p:cNvSpPr>
          <p:nvPr>
            <p:ph idx="1"/>
          </p:nvPr>
        </p:nvSpPr>
        <p:spPr/>
        <p:txBody>
          <a:bodyPr>
            <a:normAutofit fontScale="92500" lnSpcReduction="10000"/>
          </a:bodyPr>
          <a:lstStyle/>
          <a:p>
            <a:pPr marL="609600" indent="-609600" fontAlgn="auto">
              <a:lnSpc>
                <a:spcPct val="90000"/>
              </a:lnSpc>
              <a:spcAft>
                <a:spcPts val="0"/>
              </a:spcAft>
              <a:buFont typeface="Wingdings" pitchFamily="2" charset="2"/>
              <a:buAutoNum type="arabicPeriod" startAt="5"/>
              <a:defRPr/>
            </a:pPr>
            <a:r>
              <a:rPr lang="en-US" dirty="0"/>
              <a:t>Effectively teach decoding skills and provide adequate practice.</a:t>
            </a:r>
          </a:p>
          <a:p>
            <a:pPr marL="609600" indent="-609600" fontAlgn="auto">
              <a:lnSpc>
                <a:spcPct val="90000"/>
              </a:lnSpc>
              <a:spcAft>
                <a:spcPts val="0"/>
              </a:spcAft>
              <a:buFont typeface="Wingdings" pitchFamily="2" charset="2"/>
              <a:buAutoNum type="arabicPeriod" startAt="5"/>
              <a:defRPr/>
            </a:pPr>
            <a:r>
              <a:rPr lang="en-US" dirty="0"/>
              <a:t>Provide students with appropriate texts to assist in building fluent reading.</a:t>
            </a:r>
          </a:p>
          <a:p>
            <a:pPr marL="609600" indent="-609600" fontAlgn="auto">
              <a:lnSpc>
                <a:spcPct val="90000"/>
              </a:lnSpc>
              <a:spcAft>
                <a:spcPts val="0"/>
              </a:spcAft>
              <a:buFont typeface="Wingdings" pitchFamily="2" charset="2"/>
              <a:buAutoNum type="arabicPeriod" startAt="5"/>
              <a:defRPr/>
            </a:pPr>
            <a:r>
              <a:rPr lang="en-US" dirty="0"/>
              <a:t>Use guided oral repeated reading strategies for struggling readers.</a:t>
            </a:r>
          </a:p>
          <a:p>
            <a:pPr marL="609600" indent="-609600" fontAlgn="auto">
              <a:lnSpc>
                <a:spcPct val="90000"/>
              </a:lnSpc>
              <a:spcAft>
                <a:spcPts val="0"/>
              </a:spcAft>
              <a:buFont typeface="Wingdings" pitchFamily="2" charset="2"/>
              <a:buAutoNum type="arabicPeriod" startAt="5"/>
              <a:defRPr/>
            </a:pPr>
            <a:r>
              <a:rPr lang="en-US" dirty="0"/>
              <a:t>Support, guide and encourage wide-reading.</a:t>
            </a:r>
          </a:p>
          <a:p>
            <a:pPr marL="609600" indent="-609600" fontAlgn="auto">
              <a:lnSpc>
                <a:spcPct val="90000"/>
              </a:lnSpc>
              <a:spcAft>
                <a:spcPts val="0"/>
              </a:spcAft>
              <a:buFont typeface="Wingdings" pitchFamily="2" charset="2"/>
              <a:buAutoNum type="arabicPeriod" startAt="5"/>
              <a:defRPr/>
            </a:pPr>
            <a:r>
              <a:rPr lang="en-US" dirty="0"/>
              <a:t>Implement appropriate screening and progress monitoring assessments.</a:t>
            </a:r>
          </a:p>
          <a:p>
            <a:pPr marL="609600" indent="-609600" fontAlgn="auto">
              <a:lnSpc>
                <a:spcPct val="90000"/>
              </a:lnSpc>
              <a:spcAft>
                <a:spcPts val="0"/>
              </a:spcAft>
              <a:buFont typeface="Wingdings" pitchFamily="2" charset="2"/>
              <a:buAutoNum type="arabicPeriod" startAt="5"/>
              <a:defRPr/>
            </a:pPr>
            <a:endParaRPr lang="en-US" sz="2400" dirty="0"/>
          </a:p>
          <a:p>
            <a:pPr marL="609600" indent="-609600" fontAlgn="auto">
              <a:lnSpc>
                <a:spcPct val="90000"/>
              </a:lnSpc>
              <a:spcAft>
                <a:spcPts val="0"/>
              </a:spcAft>
              <a:buFont typeface="Wingdings" pitchFamily="2" charset="2"/>
              <a:buNone/>
              <a:defRPr/>
            </a:pPr>
            <a:r>
              <a:rPr lang="en-US" sz="1800" dirty="0"/>
              <a:t>(</a:t>
            </a:r>
            <a:r>
              <a:rPr lang="en-US" sz="1800" dirty="0" err="1"/>
              <a:t>Pikulski</a:t>
            </a:r>
            <a:r>
              <a:rPr lang="en-US" sz="1800" dirty="0"/>
              <a:t> &amp; Chard, 2005)</a:t>
            </a:r>
          </a:p>
          <a:p>
            <a:pPr marL="609600" indent="-609600" fontAlgn="auto">
              <a:lnSpc>
                <a:spcPct val="90000"/>
              </a:lnSpc>
              <a:spcAft>
                <a:spcPts val="0"/>
              </a:spcAft>
              <a:buFont typeface="Wingdings" pitchFamily="2" charset="2"/>
              <a:buAutoNum type="arabicPeriod" startAt="5"/>
              <a:defRPr/>
            </a:pPr>
            <a:endParaRPr lang="en-US" sz="2400" dirty="0"/>
          </a:p>
          <a:p>
            <a:pPr marL="609600" indent="-609600" fontAlgn="auto">
              <a:lnSpc>
                <a:spcPct val="90000"/>
              </a:lnSpc>
              <a:spcAft>
                <a:spcPts val="0"/>
              </a:spcAft>
              <a:buFont typeface="Wingdings" pitchFamily="2" charset="2"/>
              <a:buAutoNum type="arabicPeriod" startAt="5"/>
              <a:defRPr/>
            </a:pP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Speed Drills </a:t>
            </a:r>
          </a:p>
        </p:txBody>
      </p:sp>
      <p:sp>
        <p:nvSpPr>
          <p:cNvPr id="36867" name="Rectangle 3"/>
          <p:cNvSpPr>
            <a:spLocks noGrp="1" noChangeArrowheads="1"/>
          </p:cNvSpPr>
          <p:nvPr>
            <p:ph idx="1"/>
          </p:nvPr>
        </p:nvSpPr>
        <p:spPr/>
        <p:txBody>
          <a:bodyPr/>
          <a:lstStyle/>
          <a:p>
            <a:pPr>
              <a:lnSpc>
                <a:spcPct val="90000"/>
              </a:lnSpc>
            </a:pPr>
            <a:r>
              <a:rPr lang="en-US" sz="2400" smtClean="0"/>
              <a:t>Students can begin doing speed drills as soon as they are reading a couple of words. You can make a speed drill with just 3-4 words (e.g., </a:t>
            </a:r>
            <a:r>
              <a:rPr lang="en-US" sz="2400" i="1" smtClean="0"/>
              <a:t>the, at, am</a:t>
            </a:r>
            <a:r>
              <a:rPr lang="en-US" sz="2400" smtClean="0"/>
              <a:t>) if a student is struggling with blending and can’t really read yet.</a:t>
            </a:r>
          </a:p>
          <a:p>
            <a:pPr>
              <a:lnSpc>
                <a:spcPct val="90000"/>
              </a:lnSpc>
            </a:pPr>
            <a:r>
              <a:rPr lang="en-US" sz="2400" smtClean="0"/>
              <a:t>For other students, consider drills with word families (such as the </a:t>
            </a:r>
            <a:r>
              <a:rPr lang="en-US" sz="2400" i="1" smtClean="0"/>
              <a:t>–am, -at, -ame, -ate</a:t>
            </a:r>
            <a:r>
              <a:rPr lang="en-US" sz="2400" smtClean="0"/>
              <a:t> lists.</a:t>
            </a:r>
          </a:p>
          <a:p>
            <a:pPr>
              <a:lnSpc>
                <a:spcPct val="90000"/>
              </a:lnSpc>
            </a:pPr>
            <a:r>
              <a:rPr lang="en-US" sz="2400" smtClean="0"/>
              <a:t>Or change the ending consonant in a speed drill (e.g., </a:t>
            </a:r>
            <a:r>
              <a:rPr lang="en-US" sz="2400" i="1" smtClean="0"/>
              <a:t>man, mat, map, mad).</a:t>
            </a:r>
            <a:endParaRPr lang="en-US" sz="2400" smtClean="0"/>
          </a:p>
          <a:p>
            <a:pPr>
              <a:lnSpc>
                <a:spcPct val="90000"/>
              </a:lnSpc>
            </a:pPr>
            <a:r>
              <a:rPr lang="en-US" sz="2400" smtClean="0"/>
              <a:t>Rate is usually 50-120 words per minute.</a:t>
            </a:r>
          </a:p>
          <a:p>
            <a:pPr>
              <a:lnSpc>
                <a:spcPct val="90000"/>
              </a:lnSpc>
            </a:pPr>
            <a:r>
              <a:rPr lang="en-US" sz="2400" smtClean="0"/>
              <a:t>(from Fischer, </a:t>
            </a:r>
            <a:r>
              <a:rPr lang="en-US" sz="2400" i="1" smtClean="0"/>
              <a:t>Concept Phonics.</a:t>
            </a:r>
            <a:r>
              <a:rPr lang="en-US" sz="2400" smtClean="0"/>
              <a:t> Oxton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To Be a Fluent Reader:</a:t>
            </a:r>
          </a:p>
        </p:txBody>
      </p:sp>
      <p:sp>
        <p:nvSpPr>
          <p:cNvPr id="44035" name="Rectangle 3"/>
          <p:cNvSpPr>
            <a:spLocks noGrp="1" noChangeArrowheads="1"/>
          </p:cNvSpPr>
          <p:nvPr>
            <p:ph idx="1"/>
          </p:nvPr>
        </p:nvSpPr>
        <p:spPr/>
        <p:txBody>
          <a:bodyPr/>
          <a:lstStyle/>
          <a:p>
            <a:pPr>
              <a:lnSpc>
                <a:spcPct val="90000"/>
              </a:lnSpc>
            </a:pPr>
            <a:r>
              <a:rPr lang="en-US" sz="2800" smtClean="0"/>
              <a:t>A child must be able to recognize most of the words in a passage “by sight”;</a:t>
            </a:r>
          </a:p>
          <a:p>
            <a:pPr>
              <a:lnSpc>
                <a:spcPct val="90000"/>
              </a:lnSpc>
            </a:pPr>
            <a:r>
              <a:rPr lang="en-US" sz="2800" smtClean="0"/>
              <a:t>A child must correctly pronounce words 5-10 times before they become “sight words”;</a:t>
            </a:r>
          </a:p>
          <a:p>
            <a:pPr>
              <a:lnSpc>
                <a:spcPct val="90000"/>
              </a:lnSpc>
            </a:pPr>
            <a:r>
              <a:rPr lang="en-US" sz="2800" smtClean="0"/>
              <a:t>A child must make accurate first guesses when they encounter new words, or the growth of their sight word vocabulary will be delayed – they will not become fluent readers.</a:t>
            </a:r>
          </a:p>
          <a:p>
            <a:pPr>
              <a:lnSpc>
                <a:spcPct val="90000"/>
              </a:lnSpc>
            </a:pPr>
            <a:r>
              <a:rPr lang="en-US" sz="2000" smtClean="0"/>
              <a:t>Torgesen, 2003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Phrasing and Chunking Text </a:t>
            </a:r>
            <a:r>
              <a:rPr lang="en-US" sz="2000">
                <a:solidFill>
                  <a:schemeClr val="tx2">
                    <a:satMod val="130000"/>
                  </a:schemeClr>
                </a:solidFill>
              </a:rPr>
              <a:t>(from Hook, 2001)</a:t>
            </a:r>
            <a:endParaRPr lang="en-US">
              <a:solidFill>
                <a:schemeClr val="tx2">
                  <a:satMod val="130000"/>
                </a:schemeClr>
              </a:solidFill>
            </a:endParaRPr>
          </a:p>
        </p:txBody>
      </p:sp>
      <p:sp>
        <p:nvSpPr>
          <p:cNvPr id="46083" name="Rectangle 3"/>
          <p:cNvSpPr>
            <a:spLocks noGrp="1" noChangeArrowheads="1"/>
          </p:cNvSpPr>
          <p:nvPr>
            <p:ph idx="1"/>
          </p:nvPr>
        </p:nvSpPr>
        <p:spPr>
          <a:xfrm>
            <a:off x="1066800" y="1981200"/>
            <a:ext cx="7543800" cy="4876800"/>
          </a:xfrm>
        </p:spPr>
        <p:txBody>
          <a:bodyPr/>
          <a:lstStyle/>
          <a:p>
            <a:pPr>
              <a:lnSpc>
                <a:spcPct val="80000"/>
              </a:lnSpc>
            </a:pPr>
            <a:r>
              <a:rPr lang="en-US" sz="2000" smtClean="0"/>
              <a:t>Students who read word-for-word may benefit initially from practicing phrasing with the alphabet rather than words since letters do not tax the meaning system. </a:t>
            </a:r>
          </a:p>
          <a:p>
            <a:pPr>
              <a:lnSpc>
                <a:spcPct val="80000"/>
              </a:lnSpc>
              <a:buFont typeface="Wingdings" pitchFamily="2" charset="2"/>
              <a:buNone/>
            </a:pPr>
            <a:endParaRPr lang="en-US" sz="2000" smtClean="0"/>
          </a:p>
          <a:p>
            <a:pPr>
              <a:lnSpc>
                <a:spcPct val="80000"/>
              </a:lnSpc>
            </a:pPr>
            <a:r>
              <a:rPr lang="en-US" sz="2000" smtClean="0"/>
              <a:t>The letters are grouped, an arc is drawn underneath, and students recite the alphabet in chunks (e.g., ABC DE FGH IJK LM NOP QRS TU VW XYZ). Once students understand the concept of phrasing, it is recommended that teachers help students chunk text into syntactic (noun phrases, verb phrases, prepositional phrases) or meaning units until they are proficient themselves.</a:t>
            </a:r>
            <a:r>
              <a:rPr lang="en-US" sz="1800" smtClean="0"/>
              <a:t> </a:t>
            </a:r>
          </a:p>
          <a:p>
            <a:pPr>
              <a:lnSpc>
                <a:spcPct val="80000"/>
              </a:lnSpc>
              <a:buFont typeface="Wingdings" pitchFamily="2" charset="2"/>
              <a:buNone/>
            </a:pPr>
            <a:endParaRPr lang="en-US" sz="1800" smtClean="0"/>
          </a:p>
          <a:p>
            <a:pPr>
              <a:lnSpc>
                <a:spcPct val="80000"/>
              </a:lnSpc>
            </a:pPr>
            <a:r>
              <a:rPr lang="en-US" sz="2000" smtClean="0"/>
              <a:t>Text can be formatted for the student or the student may write the phrases on an erasable sheet. There are no hard and fast rules for chunking but syntactic units are most commonly used.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Outcomes</a:t>
            </a:r>
            <a:endParaRPr lang="en-US" dirty="0">
              <a:solidFill>
                <a:schemeClr val="tx2">
                  <a:satMod val="130000"/>
                </a:schemeClr>
              </a:solidFill>
            </a:endParaRPr>
          </a:p>
        </p:txBody>
      </p:sp>
      <p:sp>
        <p:nvSpPr>
          <p:cNvPr id="10243" name="Content Placeholder 2"/>
          <p:cNvSpPr>
            <a:spLocks noGrp="1"/>
          </p:cNvSpPr>
          <p:nvPr>
            <p:ph idx="1"/>
          </p:nvPr>
        </p:nvSpPr>
        <p:spPr/>
        <p:txBody>
          <a:bodyPr/>
          <a:lstStyle/>
          <a:p>
            <a:pPr>
              <a:lnSpc>
                <a:spcPct val="90000"/>
              </a:lnSpc>
            </a:pPr>
            <a:r>
              <a:rPr lang="en-US" sz="3600" dirty="0" smtClean="0"/>
              <a:t>Understand the importance of reading fluency.</a:t>
            </a:r>
          </a:p>
          <a:p>
            <a:pPr>
              <a:lnSpc>
                <a:spcPct val="90000"/>
              </a:lnSpc>
            </a:pPr>
            <a:r>
              <a:rPr lang="en-US" sz="3600" dirty="0" smtClean="0"/>
              <a:t>Be able to diagnose the underlying causes of a student’s lack of fluency.</a:t>
            </a:r>
          </a:p>
          <a:p>
            <a:pPr>
              <a:lnSpc>
                <a:spcPct val="90000"/>
              </a:lnSpc>
            </a:pPr>
            <a:r>
              <a:rPr lang="en-US" sz="3600" dirty="0" smtClean="0"/>
              <a:t>Be able to prescribe an instructional plan for improving fluency.</a:t>
            </a:r>
          </a:p>
          <a:p>
            <a:pPr>
              <a:lnSpc>
                <a:spcPct val="90000"/>
              </a:lnSpc>
              <a:buFont typeface="Wingdings 2" pitchFamily="18" charset="2"/>
              <a:buNone/>
            </a:pPr>
            <a:endParaRPr lang="en-US" sz="3600" dirty="0" smtClean="0"/>
          </a:p>
          <a:p>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txBody>
          <a:bodyPr/>
          <a:lstStyle/>
          <a:p>
            <a:pPr fontAlgn="auto">
              <a:spcAft>
                <a:spcPts val="0"/>
              </a:spcAft>
              <a:defRPr/>
            </a:pPr>
            <a:r>
              <a:rPr lang="en-US" dirty="0">
                <a:solidFill>
                  <a:schemeClr val="tx2">
                    <a:satMod val="130000"/>
                  </a:schemeClr>
                </a:solidFill>
              </a:rPr>
              <a:t>Chunking and Phrasing</a:t>
            </a:r>
            <a:br>
              <a:rPr lang="en-US" dirty="0">
                <a:solidFill>
                  <a:schemeClr val="tx2">
                    <a:satMod val="130000"/>
                  </a:schemeClr>
                </a:solidFill>
              </a:rPr>
            </a:br>
            <a:r>
              <a:rPr lang="en-US" sz="2400" dirty="0">
                <a:solidFill>
                  <a:schemeClr val="tx2">
                    <a:satMod val="130000"/>
                  </a:schemeClr>
                </a:solidFill>
              </a:rPr>
              <a:t>Hook, 2001</a:t>
            </a:r>
            <a:endParaRPr lang="en-US" dirty="0">
              <a:solidFill>
                <a:schemeClr val="tx2">
                  <a:satMod val="130000"/>
                </a:schemeClr>
              </a:solidFill>
            </a:endParaRPr>
          </a:p>
        </p:txBody>
      </p:sp>
      <p:sp>
        <p:nvSpPr>
          <p:cNvPr id="47107" name="Rectangle 3"/>
          <p:cNvSpPr>
            <a:spLocks noGrp="1" noChangeArrowheads="1"/>
          </p:cNvSpPr>
          <p:nvPr>
            <p:ph idx="1"/>
          </p:nvPr>
        </p:nvSpPr>
        <p:spPr/>
        <p:txBody>
          <a:bodyPr/>
          <a:lstStyle/>
          <a:p>
            <a:r>
              <a:rPr lang="en-US" sz="4000" smtClean="0"/>
              <a:t>Once upon a time / in a land far, far, away / there lived / a beautiful princess.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Chunking and Paired Reading </a:t>
            </a:r>
          </a:p>
        </p:txBody>
      </p:sp>
      <p:sp>
        <p:nvSpPr>
          <p:cNvPr id="48131" name="Rectangle 3"/>
          <p:cNvSpPr>
            <a:spLocks noGrp="1" noChangeArrowheads="1"/>
          </p:cNvSpPr>
          <p:nvPr>
            <p:ph idx="1"/>
          </p:nvPr>
        </p:nvSpPr>
        <p:spPr/>
        <p:txBody>
          <a:bodyPr/>
          <a:lstStyle/>
          <a:p>
            <a:pPr>
              <a:lnSpc>
                <a:spcPct val="90000"/>
              </a:lnSpc>
            </a:pPr>
            <a:r>
              <a:rPr lang="en-US" sz="2400" smtClean="0"/>
              <a:t>Pair readers (more proficient readers with less proficient readers)</a:t>
            </a:r>
          </a:p>
          <a:p>
            <a:pPr>
              <a:lnSpc>
                <a:spcPct val="90000"/>
              </a:lnSpc>
            </a:pPr>
            <a:r>
              <a:rPr lang="en-US" sz="2400" smtClean="0"/>
              <a:t>Select passage at the instructional level of less proficient reader</a:t>
            </a:r>
          </a:p>
          <a:p>
            <a:pPr>
              <a:lnSpc>
                <a:spcPct val="90000"/>
              </a:lnSpc>
            </a:pPr>
            <a:r>
              <a:rPr lang="en-US" sz="2400" smtClean="0"/>
              <a:t>Prepare passage by taking sentences and placing slash marks between phrases such as: The fast horse/ won the race.</a:t>
            </a:r>
          </a:p>
          <a:p>
            <a:pPr>
              <a:lnSpc>
                <a:spcPct val="90000"/>
              </a:lnSpc>
            </a:pPr>
            <a:r>
              <a:rPr lang="en-US" sz="2400" smtClean="0"/>
              <a:t>Model the phrasing for all students first.</a:t>
            </a:r>
          </a:p>
          <a:p>
            <a:pPr>
              <a:lnSpc>
                <a:spcPct val="90000"/>
              </a:lnSpc>
            </a:pPr>
            <a:r>
              <a:rPr lang="en-US" sz="2400" smtClean="0"/>
              <a:t>Have students take turns reading aloud the chunked passages.</a:t>
            </a:r>
          </a:p>
          <a:p>
            <a:pPr>
              <a:lnSpc>
                <a:spcPct val="90000"/>
              </a:lnSpc>
              <a:buFont typeface="Wingdings" pitchFamily="2" charset="2"/>
              <a:buNone/>
            </a:pPr>
            <a:r>
              <a:rPr lang="en-US" sz="2400" smtClean="0"/>
              <a:t>(</a:t>
            </a:r>
            <a:r>
              <a:rPr lang="en-US" sz="1800" smtClean="0"/>
              <a:t>U. of Texas Center for Reading and Language Arts)</a:t>
            </a:r>
            <a:endParaRPr lang="en-US" sz="240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normAutofit fontScale="90000"/>
          </a:bodyPr>
          <a:lstStyle/>
          <a:p>
            <a:pPr fontAlgn="auto">
              <a:spcAft>
                <a:spcPts val="0"/>
              </a:spcAft>
              <a:defRPr/>
            </a:pPr>
            <a:r>
              <a:rPr lang="en-US" sz="3600">
                <a:solidFill>
                  <a:schemeClr val="tx2">
                    <a:satMod val="130000"/>
                  </a:schemeClr>
                </a:solidFill>
              </a:rPr>
              <a:t>Wide-Reading and Fluency-oriented Oral Reading</a:t>
            </a:r>
          </a:p>
        </p:txBody>
      </p:sp>
      <p:sp>
        <p:nvSpPr>
          <p:cNvPr id="51203" name="Rectangle 3"/>
          <p:cNvSpPr>
            <a:spLocks noGrp="1" noChangeArrowheads="1"/>
          </p:cNvSpPr>
          <p:nvPr>
            <p:ph idx="1"/>
          </p:nvPr>
        </p:nvSpPr>
        <p:spPr>
          <a:xfrm>
            <a:off x="1066800" y="1752600"/>
            <a:ext cx="7543800" cy="5105400"/>
          </a:xfrm>
        </p:spPr>
        <p:txBody>
          <a:bodyPr/>
          <a:lstStyle/>
          <a:p>
            <a:pPr>
              <a:lnSpc>
                <a:spcPct val="90000"/>
              </a:lnSpc>
            </a:pPr>
            <a:r>
              <a:rPr lang="en-US" sz="2600" smtClean="0"/>
              <a:t>Kuhn study (04-05). Second grade students in 4 groups of 6 students each reading at or below first-grade level (QRI). </a:t>
            </a:r>
          </a:p>
          <a:p>
            <a:pPr>
              <a:lnSpc>
                <a:spcPct val="90000"/>
              </a:lnSpc>
            </a:pPr>
            <a:r>
              <a:rPr lang="en-US" sz="2600" smtClean="0"/>
              <a:t>Wide reading (w/echo and choral reading), fluency-oriented oral reading (FOOR), listening, and control.</a:t>
            </a:r>
          </a:p>
          <a:p>
            <a:pPr>
              <a:lnSpc>
                <a:spcPct val="90000"/>
              </a:lnSpc>
            </a:pPr>
            <a:r>
              <a:rPr lang="en-US" sz="2600" smtClean="0"/>
              <a:t>Wide reading and FOOR outperformed other 2 groups in prosody and word recognition. </a:t>
            </a:r>
          </a:p>
          <a:p>
            <a:pPr>
              <a:lnSpc>
                <a:spcPct val="90000"/>
              </a:lnSpc>
            </a:pPr>
            <a:r>
              <a:rPr lang="en-US" sz="2600" smtClean="0"/>
              <a:t>Wide reading outperformed all groups on comprehension. Wide reading group read 18 texts and FOOR group read 6. Listening group heard 18 texts.</a:t>
            </a:r>
          </a:p>
          <a:p>
            <a:pPr>
              <a:lnSpc>
                <a:spcPct val="90000"/>
              </a:lnSpc>
              <a:buFont typeface="Wingdings 2" pitchFamily="18" charset="2"/>
              <a:buNone/>
            </a:pPr>
            <a:endParaRPr lang="en-US" sz="260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Echo Reading</a:t>
            </a:r>
          </a:p>
        </p:txBody>
      </p:sp>
      <p:sp>
        <p:nvSpPr>
          <p:cNvPr id="54275" name="Rectangle 3"/>
          <p:cNvSpPr>
            <a:spLocks noGrp="1" noChangeArrowheads="1"/>
          </p:cNvSpPr>
          <p:nvPr>
            <p:ph idx="1"/>
          </p:nvPr>
        </p:nvSpPr>
        <p:spPr>
          <a:xfrm>
            <a:off x="1066800" y="1981200"/>
            <a:ext cx="7543800" cy="4876800"/>
          </a:xfrm>
        </p:spPr>
        <p:txBody>
          <a:bodyPr/>
          <a:lstStyle/>
          <a:p>
            <a:pPr>
              <a:lnSpc>
                <a:spcPct val="80000"/>
              </a:lnSpc>
            </a:pPr>
            <a:r>
              <a:rPr lang="en-US" sz="2800" smtClean="0"/>
              <a:t>Give students copies of instructional-level texts.</a:t>
            </a:r>
          </a:p>
          <a:p>
            <a:pPr>
              <a:lnSpc>
                <a:spcPct val="80000"/>
              </a:lnSpc>
            </a:pPr>
            <a:r>
              <a:rPr lang="en-US" sz="2800" smtClean="0"/>
              <a:t>Explain that you will read some of the text, and students will then ‘echo read’ the same text, modeling your rate and exression. Read 2-4 sentences. Then, pause for them to echo read, then read 2-4 more sentences.</a:t>
            </a:r>
          </a:p>
          <a:p>
            <a:pPr>
              <a:lnSpc>
                <a:spcPct val="80000"/>
              </a:lnSpc>
            </a:pPr>
            <a:r>
              <a:rPr lang="en-US" sz="2800" smtClean="0"/>
              <a:t>You can tape the 2-4 sentence sections, or have a student serve as the model reader.</a:t>
            </a:r>
          </a:p>
          <a:p>
            <a:pPr>
              <a:lnSpc>
                <a:spcPct val="80000"/>
              </a:lnSpc>
              <a:buFont typeface="Wingdings" pitchFamily="2" charset="2"/>
              <a:buNone/>
            </a:pPr>
            <a:endParaRPr lang="en-US" sz="2800" smtClean="0"/>
          </a:p>
          <a:p>
            <a:pPr>
              <a:lnSpc>
                <a:spcPct val="80000"/>
              </a:lnSpc>
            </a:pPr>
            <a:r>
              <a:rPr lang="en-US" sz="2000" smtClean="0"/>
              <a:t>(from National Institute for Literacy, 2001)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Choral Reading</a:t>
            </a:r>
          </a:p>
        </p:txBody>
      </p:sp>
      <p:sp>
        <p:nvSpPr>
          <p:cNvPr id="55299" name="Rectangle 3"/>
          <p:cNvSpPr>
            <a:spLocks noGrp="1" noChangeArrowheads="1"/>
          </p:cNvSpPr>
          <p:nvPr>
            <p:ph idx="1"/>
          </p:nvPr>
        </p:nvSpPr>
        <p:spPr/>
        <p:txBody>
          <a:bodyPr/>
          <a:lstStyle/>
          <a:p>
            <a:pPr>
              <a:lnSpc>
                <a:spcPct val="90000"/>
              </a:lnSpc>
            </a:pPr>
            <a:r>
              <a:rPr lang="en-US" sz="2800" smtClean="0"/>
              <a:t>Copies of instructional level passages.</a:t>
            </a:r>
          </a:p>
          <a:p>
            <a:pPr>
              <a:lnSpc>
                <a:spcPct val="90000"/>
              </a:lnSpc>
            </a:pPr>
            <a:r>
              <a:rPr lang="en-US" sz="2800" smtClean="0"/>
              <a:t>Give students copies of texts.</a:t>
            </a:r>
          </a:p>
          <a:p>
            <a:pPr>
              <a:lnSpc>
                <a:spcPct val="90000"/>
              </a:lnSpc>
            </a:pPr>
            <a:r>
              <a:rPr lang="en-US" sz="2800" smtClean="0"/>
              <a:t>Model the task by reading the first part of the text out loud. Set the pace and read with proper pacing, phrasing and expression.</a:t>
            </a:r>
          </a:p>
          <a:p>
            <a:pPr>
              <a:lnSpc>
                <a:spcPct val="90000"/>
              </a:lnSpc>
            </a:pPr>
            <a:r>
              <a:rPr lang="en-US" sz="2800" smtClean="0"/>
              <a:t>Read the same part of the text again and have students read along with you.</a:t>
            </a:r>
          </a:p>
          <a:p>
            <a:pPr>
              <a:lnSpc>
                <a:spcPct val="90000"/>
              </a:lnSpc>
              <a:buFont typeface="Wingdings" pitchFamily="2" charset="2"/>
              <a:buNone/>
            </a:pPr>
            <a:r>
              <a:rPr lang="en-US" sz="2000" smtClean="0"/>
              <a:t>(Vaughn, Linan-Thompson, 2004. </a:t>
            </a:r>
            <a:r>
              <a:rPr lang="en-US" sz="2000" i="1" smtClean="0"/>
              <a:t>Research-based methods of reading instruction, grades K-3. </a:t>
            </a:r>
            <a:r>
              <a:rPr lang="en-US" sz="2000" smtClean="0"/>
              <a:t>Alexandria, VA: ASCD.)</a:t>
            </a:r>
          </a:p>
          <a:p>
            <a:pPr>
              <a:lnSpc>
                <a:spcPct val="90000"/>
              </a:lnSpc>
              <a:buFont typeface="Wingdings" pitchFamily="2" charset="2"/>
              <a:buNone/>
            </a:pPr>
            <a:endParaRPr lang="en-US" sz="200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Partner Reading</a:t>
            </a:r>
          </a:p>
        </p:txBody>
      </p:sp>
      <p:sp>
        <p:nvSpPr>
          <p:cNvPr id="56323" name="Rectangle 3"/>
          <p:cNvSpPr>
            <a:spLocks noGrp="1" noChangeArrowheads="1"/>
          </p:cNvSpPr>
          <p:nvPr>
            <p:ph idx="1"/>
          </p:nvPr>
        </p:nvSpPr>
        <p:spPr>
          <a:xfrm>
            <a:off x="1066800" y="1981200"/>
            <a:ext cx="7543800" cy="4876800"/>
          </a:xfrm>
        </p:spPr>
        <p:txBody>
          <a:bodyPr/>
          <a:lstStyle/>
          <a:p>
            <a:pPr>
              <a:lnSpc>
                <a:spcPct val="80000"/>
              </a:lnSpc>
            </a:pPr>
            <a:r>
              <a:rPr lang="en-US" sz="2400" smtClean="0"/>
              <a:t>Prepare copies of short texts at the level of the less proficient reader’s level. </a:t>
            </a:r>
          </a:p>
          <a:p>
            <a:pPr>
              <a:lnSpc>
                <a:spcPct val="80000"/>
              </a:lnSpc>
            </a:pPr>
            <a:r>
              <a:rPr lang="en-US" sz="2400" smtClean="0"/>
              <a:t>Pair more proficient readers with less proficient readers.</a:t>
            </a:r>
          </a:p>
          <a:p>
            <a:pPr>
              <a:lnSpc>
                <a:spcPct val="80000"/>
              </a:lnSpc>
            </a:pPr>
            <a:r>
              <a:rPr lang="en-US" sz="2400" smtClean="0"/>
              <a:t>Model and explain partner reading procedures.</a:t>
            </a:r>
          </a:p>
          <a:p>
            <a:pPr>
              <a:lnSpc>
                <a:spcPct val="80000"/>
              </a:lnSpc>
            </a:pPr>
            <a:r>
              <a:rPr lang="en-US" sz="2400" smtClean="0"/>
              <a:t>Assign roles and have students take turns reading. Student A reads for 1 min. and Student B reads along. Then, Student B reads aloud the same text for one minute.</a:t>
            </a:r>
          </a:p>
          <a:p>
            <a:pPr>
              <a:lnSpc>
                <a:spcPct val="80000"/>
              </a:lnSpc>
            </a:pPr>
            <a:r>
              <a:rPr lang="en-US" sz="2400" smtClean="0"/>
              <a:t>You can have students chart their rate and accuracy.</a:t>
            </a:r>
          </a:p>
          <a:p>
            <a:pPr>
              <a:lnSpc>
                <a:spcPct val="80000"/>
              </a:lnSpc>
              <a:buFont typeface="Wingdings" pitchFamily="2" charset="2"/>
              <a:buNone/>
            </a:pPr>
            <a:endParaRPr lang="en-US" sz="2000" smtClean="0"/>
          </a:p>
          <a:p>
            <a:pPr>
              <a:lnSpc>
                <a:spcPct val="80000"/>
              </a:lnSpc>
              <a:buFont typeface="Wingdings" pitchFamily="2" charset="2"/>
              <a:buNone/>
            </a:pPr>
            <a:r>
              <a:rPr lang="en-US" sz="1800" smtClean="0"/>
              <a:t>(from U. Texas, Center for Reading and Language Arts)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Readers Theatre - Caution</a:t>
            </a:r>
          </a:p>
        </p:txBody>
      </p:sp>
      <p:sp>
        <p:nvSpPr>
          <p:cNvPr id="57347" name="Rectangle 3"/>
          <p:cNvSpPr>
            <a:spLocks noGrp="1" noChangeArrowheads="1"/>
          </p:cNvSpPr>
          <p:nvPr>
            <p:ph idx="1"/>
          </p:nvPr>
        </p:nvSpPr>
        <p:spPr/>
        <p:txBody>
          <a:bodyPr/>
          <a:lstStyle/>
          <a:p>
            <a:r>
              <a:rPr lang="en-US" smtClean="0"/>
              <a:t>Too often, children who need the most practice with guided oral repeated reading are given the fewest words to learn in Readers Theatre because they struggle so much. It is a time consuming activity. </a:t>
            </a:r>
          </a:p>
          <a:p>
            <a:r>
              <a:rPr lang="en-US" smtClean="0"/>
              <a:t>Consider whether there are more efficient ways to improve fluency.</a:t>
            </a:r>
          </a:p>
          <a:p>
            <a:endParaRPr lang="en-US"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Read Naturally</a:t>
            </a:r>
            <a:endParaRPr lang="en-US" dirty="0">
              <a:solidFill>
                <a:schemeClr val="tx2">
                  <a:satMod val="130000"/>
                </a:schemeClr>
              </a:solidFill>
            </a:endParaRPr>
          </a:p>
        </p:txBody>
      </p:sp>
      <p:sp>
        <p:nvSpPr>
          <p:cNvPr id="59395" name="Content Placeholder 2"/>
          <p:cNvSpPr>
            <a:spLocks noGrp="1"/>
          </p:cNvSpPr>
          <p:nvPr>
            <p:ph idx="1"/>
          </p:nvPr>
        </p:nvSpPr>
        <p:spPr/>
        <p:txBody>
          <a:bodyPr/>
          <a:lstStyle/>
          <a:p>
            <a:r>
              <a:rPr lang="en-US" smtClean="0"/>
              <a:t>Computer</a:t>
            </a:r>
          </a:p>
          <a:p>
            <a:r>
              <a:rPr lang="en-US" smtClean="0"/>
              <a:t>CD or tape</a:t>
            </a:r>
          </a:p>
          <a:p>
            <a:r>
              <a:rPr lang="en-US" smtClean="0"/>
              <a:t>Group Model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Parent Support</a:t>
            </a:r>
            <a:endParaRPr lang="en-US" dirty="0">
              <a:solidFill>
                <a:schemeClr val="tx2">
                  <a:satMod val="130000"/>
                </a:schemeClr>
              </a:solidFill>
            </a:endParaRPr>
          </a:p>
        </p:txBody>
      </p:sp>
      <p:sp>
        <p:nvSpPr>
          <p:cNvPr id="60419" name="Content Placeholder 2"/>
          <p:cNvSpPr>
            <a:spLocks noGrp="1"/>
          </p:cNvSpPr>
          <p:nvPr>
            <p:ph idx="1"/>
          </p:nvPr>
        </p:nvSpPr>
        <p:spPr/>
        <p:txBody>
          <a:bodyPr/>
          <a:lstStyle/>
          <a:p>
            <a:r>
              <a:rPr lang="en-US" smtClean="0"/>
              <a:t>Forms on Santa Maria Bonita site</a:t>
            </a:r>
          </a:p>
          <a:p>
            <a:r>
              <a:rPr lang="en-US" smtClean="0"/>
              <a:t>Reading logs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ctrTitle"/>
          </p:nvPr>
        </p:nvSpPr>
        <p:spPr>
          <a:xfrm>
            <a:off x="1295400" y="1676400"/>
            <a:ext cx="7086600" cy="1431925"/>
          </a:xfrm>
        </p:spPr>
        <p:txBody>
          <a:bodyPr>
            <a:normAutofit fontScale="90000"/>
          </a:bodyPr>
          <a:lstStyle/>
          <a:p>
            <a:pPr fontAlgn="auto">
              <a:spcAft>
                <a:spcPts val="0"/>
              </a:spcAft>
              <a:defRPr/>
            </a:pPr>
            <a:r>
              <a:rPr lang="en-US" dirty="0">
                <a:solidFill>
                  <a:schemeClr val="tx2">
                    <a:satMod val="130000"/>
                  </a:schemeClr>
                </a:solidFill>
              </a:rPr>
              <a:t>Implement appropriate screening and progress monitoring assessments.</a:t>
            </a:r>
            <a:br>
              <a:rPr lang="en-US" dirty="0">
                <a:solidFill>
                  <a:schemeClr val="tx2">
                    <a:satMod val="130000"/>
                  </a:schemeClr>
                </a:solidFill>
              </a:rPr>
            </a:br>
            <a:r>
              <a:rPr lang="en-US" dirty="0">
                <a:solidFill>
                  <a:schemeClr val="tx2">
                    <a:satMod val="130000"/>
                  </a:schemeClr>
                </a:solidFill>
              </a:rPr>
              <a:t>	</a:t>
            </a:r>
          </a:p>
        </p:txBody>
      </p:sp>
      <p:sp>
        <p:nvSpPr>
          <p:cNvPr id="57347" name="Rectangle 3"/>
          <p:cNvSpPr>
            <a:spLocks noGrp="1" noChangeArrowheads="1"/>
          </p:cNvSpPr>
          <p:nvPr>
            <p:ph type="subTitle" idx="1"/>
          </p:nvPr>
        </p:nvSpPr>
        <p:spPr>
          <a:xfrm>
            <a:off x="1295400" y="685800"/>
            <a:ext cx="7407275" cy="1752600"/>
          </a:xfrm>
        </p:spPr>
        <p:txBody>
          <a:bodyPr>
            <a:normAutofit/>
          </a:bodyPr>
          <a:lstStyle/>
          <a:p>
            <a:pPr marL="609600" indent="-609600" algn="ctr" fontAlgn="auto">
              <a:spcAft>
                <a:spcPts val="0"/>
              </a:spcAft>
              <a:buFont typeface="Wingdings 2"/>
              <a:buNone/>
              <a:defRPr/>
            </a:pPr>
            <a:endParaRPr lang="en-US" sz="3600" b="1" dirty="0"/>
          </a:p>
          <a:p>
            <a:pPr marL="609600" indent="-609600" fontAlgn="auto">
              <a:spcAft>
                <a:spcPts val="0"/>
              </a:spcAft>
              <a:buFont typeface="Wingdings 2"/>
              <a:buNone/>
              <a:defRPr/>
            </a:pPr>
            <a:endParaRPr lang="en-US" dirty="0"/>
          </a:p>
        </p:txBody>
      </p:sp>
      <p:sp>
        <p:nvSpPr>
          <p:cNvPr id="61444" name="TextBox 5"/>
          <p:cNvSpPr txBox="1">
            <a:spLocks noChangeArrowheads="1"/>
          </p:cNvSpPr>
          <p:nvPr/>
        </p:nvSpPr>
        <p:spPr bwMode="auto">
          <a:xfrm>
            <a:off x="1828800" y="2971800"/>
            <a:ext cx="6248400" cy="2554288"/>
          </a:xfrm>
          <a:prstGeom prst="rect">
            <a:avLst/>
          </a:prstGeom>
          <a:noFill/>
          <a:ln w="9525">
            <a:noFill/>
            <a:miter lim="800000"/>
            <a:headEnd/>
            <a:tailEnd/>
          </a:ln>
        </p:spPr>
        <p:txBody>
          <a:bodyPr>
            <a:spAutoFit/>
          </a:bodyPr>
          <a:lstStyle/>
          <a:p>
            <a:pPr>
              <a:buFont typeface="Arial" charset="0"/>
              <a:buChar char="•"/>
            </a:pPr>
            <a:r>
              <a:rPr lang="en-US" sz="3200"/>
              <a:t>Use running record conventions on Oral Text Reading.</a:t>
            </a:r>
          </a:p>
          <a:p>
            <a:pPr>
              <a:buFont typeface="Arial" charset="0"/>
              <a:buChar char="•"/>
            </a:pPr>
            <a:endParaRPr lang="en-US" sz="3200"/>
          </a:p>
          <a:p>
            <a:pPr>
              <a:buFont typeface="Arial" charset="0"/>
              <a:buChar char="•"/>
            </a:pPr>
            <a:r>
              <a:rPr lang="en-US" sz="3200"/>
              <a:t>Informally assess using other passages.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fontAlgn="auto">
              <a:spcAft>
                <a:spcPts val="0"/>
              </a:spcAft>
              <a:defRPr/>
            </a:pPr>
            <a:endParaRPr lang="en-US" dirty="0">
              <a:solidFill>
                <a:schemeClr val="tx2">
                  <a:satMod val="130000"/>
                </a:schemeClr>
              </a:solidFill>
            </a:endParaRPr>
          </a:p>
        </p:txBody>
      </p:sp>
      <p:pic>
        <p:nvPicPr>
          <p:cNvPr id="12291" name="Picture 3" descr="fluency rdg"/>
          <p:cNvPicPr>
            <a:picLocks noGrp="1" noChangeAspect="1" noChangeArrowheads="1"/>
          </p:cNvPicPr>
          <p:nvPr>
            <p:ph idx="1"/>
          </p:nvPr>
        </p:nvPicPr>
        <p:blipFill>
          <a:blip r:embed="rId2"/>
          <a:srcRect/>
          <a:stretch>
            <a:fillRect/>
          </a:stretch>
        </p:blipFill>
        <p:spPr>
          <a:xfrm>
            <a:off x="762000" y="304800"/>
            <a:ext cx="7772400" cy="6269038"/>
          </a:xfr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981200"/>
            <a:ext cx="7497763" cy="1143000"/>
          </a:xfrm>
        </p:spPr>
        <p:txBody>
          <a:bodyPr/>
          <a:lstStyle/>
          <a:p>
            <a:pPr fontAlgn="auto">
              <a:spcAft>
                <a:spcPts val="0"/>
              </a:spcAft>
              <a:defRPr/>
            </a:pPr>
            <a:r>
              <a:rPr lang="en-US" sz="4800" dirty="0" smtClean="0">
                <a:solidFill>
                  <a:schemeClr val="tx2">
                    <a:satMod val="130000"/>
                  </a:schemeClr>
                </a:solidFill>
              </a:rPr>
              <a:t>Other Ideas?</a:t>
            </a:r>
            <a:endParaRPr lang="en-US" sz="4800" dirty="0">
              <a:solidFill>
                <a:schemeClr val="tx2">
                  <a:satMod val="13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pPr algn="ctr" fontAlgn="auto">
              <a:spcAft>
                <a:spcPts val="0"/>
              </a:spcAft>
              <a:defRPr/>
            </a:pPr>
            <a:r>
              <a:rPr lang="en-US" sz="4000" dirty="0">
                <a:solidFill>
                  <a:schemeClr val="tx2">
                    <a:satMod val="130000"/>
                  </a:schemeClr>
                </a:solidFill>
              </a:rPr>
              <a:t>Comprehensive Definition:</a:t>
            </a:r>
            <a:br>
              <a:rPr lang="en-US" sz="4000" dirty="0">
                <a:solidFill>
                  <a:schemeClr val="tx2">
                    <a:satMod val="130000"/>
                  </a:schemeClr>
                </a:solidFill>
              </a:rPr>
            </a:br>
            <a:r>
              <a:rPr lang="en-US" sz="4000" dirty="0">
                <a:solidFill>
                  <a:schemeClr val="tx2">
                    <a:satMod val="130000"/>
                  </a:schemeClr>
                </a:solidFill>
              </a:rPr>
              <a:t>Fluency</a:t>
            </a:r>
          </a:p>
        </p:txBody>
      </p:sp>
      <p:sp>
        <p:nvSpPr>
          <p:cNvPr id="14339" name="Rectangle 3"/>
          <p:cNvSpPr>
            <a:spLocks noGrp="1" noChangeArrowheads="1"/>
          </p:cNvSpPr>
          <p:nvPr>
            <p:ph idx="1"/>
          </p:nvPr>
        </p:nvSpPr>
        <p:spPr/>
        <p:txBody>
          <a:bodyPr/>
          <a:lstStyle/>
          <a:p>
            <a:pPr>
              <a:lnSpc>
                <a:spcPct val="90000"/>
              </a:lnSpc>
            </a:pPr>
            <a:r>
              <a:rPr lang="en-US" dirty="0" smtClean="0"/>
              <a:t>“Reading fluency refers to efficient, effective word recognition skills that permit a reader to construct the meaning of a text. Fluency is manifested in </a:t>
            </a:r>
            <a:r>
              <a:rPr lang="en-US" b="1" dirty="0" smtClean="0">
                <a:solidFill>
                  <a:srgbClr val="C00000"/>
                </a:solidFill>
              </a:rPr>
              <a:t>accurate</a:t>
            </a:r>
            <a:r>
              <a:rPr lang="en-US" dirty="0" smtClean="0"/>
              <a:t>, </a:t>
            </a:r>
            <a:r>
              <a:rPr lang="en-US" b="1" dirty="0" smtClean="0">
                <a:solidFill>
                  <a:srgbClr val="0070C0"/>
                </a:solidFill>
              </a:rPr>
              <a:t>rapid</a:t>
            </a:r>
            <a:r>
              <a:rPr lang="en-US" dirty="0" smtClean="0"/>
              <a:t>, </a:t>
            </a:r>
            <a:r>
              <a:rPr lang="en-US" b="1" dirty="0" smtClean="0">
                <a:solidFill>
                  <a:srgbClr val="00B050"/>
                </a:solidFill>
              </a:rPr>
              <a:t>expressive</a:t>
            </a:r>
            <a:r>
              <a:rPr lang="en-US" dirty="0" smtClean="0"/>
              <a:t> oral reading and is applied during, and makes possible, silent reading comprehension.”</a:t>
            </a:r>
          </a:p>
          <a:p>
            <a:pPr>
              <a:lnSpc>
                <a:spcPct val="90000"/>
              </a:lnSpc>
              <a:buNone/>
            </a:pPr>
            <a:endParaRPr lang="en-US" sz="2400" dirty="0" smtClean="0"/>
          </a:p>
          <a:p>
            <a:pPr lvl="1">
              <a:lnSpc>
                <a:spcPct val="90000"/>
              </a:lnSpc>
              <a:buNone/>
            </a:pPr>
            <a:r>
              <a:rPr lang="en-US" sz="2000" dirty="0" smtClean="0"/>
              <a:t>(</a:t>
            </a:r>
            <a:r>
              <a:rPr lang="en-US" sz="2000" dirty="0" err="1" smtClean="0"/>
              <a:t>Pikulski</a:t>
            </a:r>
            <a:r>
              <a:rPr lang="en-US" sz="2000" dirty="0" smtClean="0"/>
              <a:t> &amp; Chard, 2005)</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normAutofit fontScale="90000"/>
          </a:bodyPr>
          <a:lstStyle/>
          <a:p>
            <a:pPr fontAlgn="auto">
              <a:spcAft>
                <a:spcPts val="0"/>
              </a:spcAft>
              <a:defRPr/>
            </a:pPr>
            <a:r>
              <a:rPr lang="en-US" smtClean="0">
                <a:solidFill>
                  <a:schemeClr val="tx2">
                    <a:satMod val="130000"/>
                  </a:schemeClr>
                </a:solidFill>
              </a:rPr>
              <a:t>Hasbrouck </a:t>
            </a:r>
            <a:r>
              <a:rPr lang="en-US" dirty="0">
                <a:solidFill>
                  <a:schemeClr val="tx2">
                    <a:satMod val="130000"/>
                  </a:schemeClr>
                </a:solidFill>
              </a:rPr>
              <a:t>&amp; Tindal Norms (2004)</a:t>
            </a:r>
          </a:p>
        </p:txBody>
      </p:sp>
      <p:sp>
        <p:nvSpPr>
          <p:cNvPr id="18435" name="Rectangle 3"/>
          <p:cNvSpPr>
            <a:spLocks noGrp="1" noChangeArrowheads="1"/>
          </p:cNvSpPr>
          <p:nvPr>
            <p:ph idx="1"/>
          </p:nvPr>
        </p:nvSpPr>
        <p:spPr/>
        <p:txBody>
          <a:bodyPr/>
          <a:lstStyle/>
          <a:p>
            <a:pPr>
              <a:lnSpc>
                <a:spcPct val="80000"/>
              </a:lnSpc>
            </a:pPr>
            <a:r>
              <a:rPr lang="en-US" sz="2800" smtClean="0"/>
              <a:t>Not too different from 1992 norms.</a:t>
            </a:r>
          </a:p>
          <a:p>
            <a:pPr>
              <a:lnSpc>
                <a:spcPct val="80000"/>
              </a:lnSpc>
              <a:buFont typeface="Wingdings" pitchFamily="2" charset="2"/>
              <a:buNone/>
            </a:pPr>
            <a:endParaRPr lang="en-US" sz="2800" smtClean="0"/>
          </a:p>
          <a:p>
            <a:pPr>
              <a:lnSpc>
                <a:spcPct val="80000"/>
              </a:lnSpc>
              <a:buFont typeface="Wingdings" pitchFamily="2" charset="2"/>
              <a:buNone/>
            </a:pPr>
            <a:r>
              <a:rPr lang="en-US" sz="2800" smtClean="0"/>
              <a:t>				50 %ile:</a:t>
            </a:r>
          </a:p>
          <a:p>
            <a:pPr>
              <a:lnSpc>
                <a:spcPct val="80000"/>
              </a:lnSpc>
              <a:buFont typeface="Wingdings" pitchFamily="2" charset="2"/>
              <a:buNone/>
            </a:pPr>
            <a:endParaRPr lang="en-US" sz="2800" smtClean="0"/>
          </a:p>
          <a:p>
            <a:pPr>
              <a:lnSpc>
                <a:spcPct val="80000"/>
              </a:lnSpc>
              <a:buFont typeface="Wingdings" pitchFamily="2" charset="2"/>
              <a:buNone/>
            </a:pPr>
            <a:r>
              <a:rPr lang="en-US" sz="2800" smtClean="0"/>
              <a:t>			</a:t>
            </a:r>
            <a:r>
              <a:rPr lang="en-US" sz="2800" u="sng" smtClean="0"/>
              <a:t>1992</a:t>
            </a:r>
            <a:r>
              <a:rPr lang="en-US" sz="2800" smtClean="0"/>
              <a:t>				</a:t>
            </a:r>
            <a:r>
              <a:rPr lang="en-US" sz="2800" u="sng" smtClean="0"/>
              <a:t>2004</a:t>
            </a:r>
          </a:p>
          <a:p>
            <a:pPr>
              <a:lnSpc>
                <a:spcPct val="80000"/>
              </a:lnSpc>
              <a:buFont typeface="Wingdings" pitchFamily="2" charset="2"/>
              <a:buNone/>
            </a:pPr>
            <a:r>
              <a:rPr lang="en-US" sz="2800" smtClean="0"/>
              <a:t>	2</a:t>
            </a:r>
            <a:r>
              <a:rPr lang="en-US" sz="2800" baseline="30000" smtClean="0"/>
              <a:t>nd</a:t>
            </a:r>
            <a:r>
              <a:rPr lang="en-US" sz="2800" smtClean="0"/>
              <a:t> Gr: 	94 wcpm			89</a:t>
            </a:r>
          </a:p>
          <a:p>
            <a:pPr>
              <a:lnSpc>
                <a:spcPct val="80000"/>
              </a:lnSpc>
              <a:buFont typeface="Wingdings" pitchFamily="2" charset="2"/>
              <a:buNone/>
            </a:pPr>
            <a:r>
              <a:rPr lang="en-US" sz="2800" smtClean="0"/>
              <a:t>	3</a:t>
            </a:r>
            <a:r>
              <a:rPr lang="en-US" sz="2800" baseline="30000" smtClean="0"/>
              <a:t>rd</a:t>
            </a:r>
            <a:r>
              <a:rPr lang="en-US" sz="2800" smtClean="0"/>
              <a:t> Gr:	114				107	</a:t>
            </a:r>
          </a:p>
          <a:p>
            <a:pPr>
              <a:lnSpc>
                <a:spcPct val="80000"/>
              </a:lnSpc>
              <a:buFont typeface="Wingdings" pitchFamily="2" charset="2"/>
              <a:buNone/>
            </a:pPr>
            <a:r>
              <a:rPr lang="en-US" sz="2800" smtClean="0"/>
              <a:t>	4</a:t>
            </a:r>
            <a:r>
              <a:rPr lang="en-US" sz="2800" baseline="30000" smtClean="0"/>
              <a:t>th</a:t>
            </a:r>
            <a:r>
              <a:rPr lang="en-US" sz="2800" smtClean="0"/>
              <a:t> Gr:	118				123</a:t>
            </a:r>
          </a:p>
          <a:p>
            <a:pPr>
              <a:lnSpc>
                <a:spcPct val="80000"/>
              </a:lnSpc>
              <a:buFont typeface="Wingdings" pitchFamily="2" charset="2"/>
              <a:buNone/>
            </a:pPr>
            <a:r>
              <a:rPr lang="en-US" sz="2800" smtClean="0"/>
              <a:t>	5</a:t>
            </a:r>
            <a:r>
              <a:rPr lang="en-US" sz="2800" baseline="30000" smtClean="0"/>
              <a:t>th</a:t>
            </a:r>
            <a:r>
              <a:rPr lang="en-US" sz="2800" smtClean="0"/>
              <a:t> Gr:	128				139</a:t>
            </a:r>
          </a:p>
          <a:p>
            <a:pPr>
              <a:lnSpc>
                <a:spcPct val="80000"/>
              </a:lnSpc>
            </a:pPr>
            <a:endParaRPr lang="en-US" sz="20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ext Box 2"/>
          <p:cNvSpPr txBox="1">
            <a:spLocks noChangeArrowheads="1"/>
          </p:cNvSpPr>
          <p:nvPr/>
        </p:nvSpPr>
        <p:spPr bwMode="auto">
          <a:xfrm>
            <a:off x="381000" y="381000"/>
            <a:ext cx="8305800" cy="1066800"/>
          </a:xfrm>
          <a:prstGeom prst="rect">
            <a:avLst/>
          </a:prstGeom>
          <a:noFill/>
          <a:ln w="9525">
            <a:noFill/>
            <a:miter lim="800000"/>
            <a:headEnd/>
            <a:tailEnd/>
          </a:ln>
          <a:effectLst/>
        </p:spPr>
        <p:txBody>
          <a:bodyPr>
            <a:spAutoFit/>
          </a:bodyPr>
          <a:lstStyle/>
          <a:p>
            <a:pPr eaLnBrk="0" hangingPunct="0">
              <a:spcBef>
                <a:spcPct val="50000"/>
              </a:spcBef>
              <a:defRPr/>
            </a:pPr>
            <a:r>
              <a:rPr lang="en-US" sz="3200" b="1" dirty="0">
                <a:effectLst>
                  <a:outerShdw blurRad="38100" dist="38100" dir="2700000" algn="tl">
                    <a:srgbClr val="000000"/>
                  </a:outerShdw>
                </a:effectLst>
              </a:rPr>
              <a:t>Factors that might potentially influence oral reading rate  </a:t>
            </a:r>
            <a:r>
              <a:rPr lang="en-US" sz="2000" b="1" dirty="0">
                <a:effectLst>
                  <a:outerShdw blurRad="38100" dist="38100" dir="2700000" algn="tl">
                    <a:srgbClr val="000000"/>
                  </a:outerShdw>
                </a:effectLst>
              </a:rPr>
              <a:t>(</a:t>
            </a:r>
            <a:r>
              <a:rPr lang="en-US" sz="2000" b="1" dirty="0" err="1">
                <a:effectLst>
                  <a:outerShdw blurRad="38100" dist="38100" dir="2700000" algn="tl">
                    <a:srgbClr val="000000"/>
                  </a:outerShdw>
                </a:effectLst>
              </a:rPr>
              <a:t>Torgesen</a:t>
            </a:r>
            <a:r>
              <a:rPr lang="en-US" sz="2000" b="1" dirty="0">
                <a:effectLst>
                  <a:outerShdw blurRad="38100" dist="38100" dir="2700000" algn="tl">
                    <a:srgbClr val="000000"/>
                  </a:outerShdw>
                </a:effectLst>
              </a:rPr>
              <a:t>, 2004)</a:t>
            </a:r>
            <a:endParaRPr lang="en-US" sz="3200" b="1" dirty="0">
              <a:effectLst>
                <a:outerShdw blurRad="38100" dist="38100" dir="2700000" algn="tl">
                  <a:srgbClr val="000000"/>
                </a:outerShdw>
              </a:effectLst>
            </a:endParaRPr>
          </a:p>
        </p:txBody>
      </p:sp>
      <p:sp>
        <p:nvSpPr>
          <p:cNvPr id="184324" name="Text Box 4"/>
          <p:cNvSpPr txBox="1">
            <a:spLocks noChangeArrowheads="1"/>
          </p:cNvSpPr>
          <p:nvPr/>
        </p:nvSpPr>
        <p:spPr bwMode="auto">
          <a:xfrm>
            <a:off x="609600" y="1524000"/>
            <a:ext cx="8153400" cy="822325"/>
          </a:xfrm>
          <a:prstGeom prst="rect">
            <a:avLst/>
          </a:prstGeom>
          <a:noFill/>
          <a:ln w="9525">
            <a:noFill/>
            <a:miter lim="800000"/>
            <a:headEnd/>
            <a:tailEnd/>
          </a:ln>
          <a:effectLst/>
        </p:spPr>
        <p:txBody>
          <a:bodyPr>
            <a:spAutoFit/>
          </a:bodyPr>
          <a:lstStyle/>
          <a:p>
            <a:pPr marL="457200" indent="-457200" eaLnBrk="0" hangingPunct="0">
              <a:spcBef>
                <a:spcPct val="50000"/>
              </a:spcBef>
              <a:tabLst>
                <a:tab pos="457200" algn="l"/>
              </a:tabLst>
              <a:defRPr/>
            </a:pPr>
            <a:r>
              <a:rPr lang="en-US" sz="2400">
                <a:effectLst>
                  <a:outerShdw blurRad="38100" dist="38100" dir="2700000" algn="tl">
                    <a:srgbClr val="000000"/>
                  </a:outerShdw>
                </a:effectLst>
              </a:rPr>
              <a:t>1.  Proportion of words in text that are recognized as “sight words.”</a:t>
            </a:r>
          </a:p>
        </p:txBody>
      </p:sp>
      <p:sp>
        <p:nvSpPr>
          <p:cNvPr id="184325" name="Text Box 5"/>
          <p:cNvSpPr txBox="1">
            <a:spLocks noChangeArrowheads="1"/>
          </p:cNvSpPr>
          <p:nvPr/>
        </p:nvSpPr>
        <p:spPr bwMode="auto">
          <a:xfrm>
            <a:off x="609600" y="2435225"/>
            <a:ext cx="7848600" cy="1187450"/>
          </a:xfrm>
          <a:prstGeom prst="rect">
            <a:avLst/>
          </a:prstGeom>
          <a:noFill/>
          <a:ln w="9525">
            <a:noFill/>
            <a:miter lim="800000"/>
            <a:headEnd/>
            <a:tailEnd/>
          </a:ln>
          <a:effectLst/>
        </p:spPr>
        <p:txBody>
          <a:bodyPr>
            <a:spAutoFit/>
          </a:bodyPr>
          <a:lstStyle/>
          <a:p>
            <a:pPr marL="519113" indent="-519113" eaLnBrk="0" hangingPunct="0">
              <a:spcBef>
                <a:spcPct val="50000"/>
              </a:spcBef>
              <a:defRPr/>
            </a:pPr>
            <a:r>
              <a:rPr lang="en-US" sz="2400">
                <a:effectLst>
                  <a:outerShdw blurRad="38100" dist="38100" dir="2700000" algn="tl">
                    <a:srgbClr val="000000"/>
                  </a:outerShdw>
                </a:effectLst>
              </a:rPr>
              <a:t>2.</a:t>
            </a:r>
            <a:r>
              <a:rPr lang="en-US" sz="2400">
                <a:solidFill>
                  <a:srgbClr val="FFFF00"/>
                </a:solidFill>
                <a:effectLst>
                  <a:outerShdw blurRad="38100" dist="38100" dir="2700000" algn="tl">
                    <a:srgbClr val="000000"/>
                  </a:outerShdw>
                </a:effectLst>
              </a:rPr>
              <a:t>  </a:t>
            </a:r>
            <a:r>
              <a:rPr lang="en-US" sz="2400">
                <a:effectLst>
                  <a:outerShdw blurRad="38100" dist="38100" dir="2700000" algn="tl">
                    <a:srgbClr val="000000"/>
                  </a:outerShdw>
                </a:effectLst>
              </a:rPr>
              <a:t>Speed with which sight words are processed - affected by practice or individual differences in basic processing speed.</a:t>
            </a:r>
          </a:p>
        </p:txBody>
      </p:sp>
      <p:sp>
        <p:nvSpPr>
          <p:cNvPr id="184326" name="Text Box 6"/>
          <p:cNvSpPr txBox="1">
            <a:spLocks noChangeArrowheads="1"/>
          </p:cNvSpPr>
          <p:nvPr/>
        </p:nvSpPr>
        <p:spPr bwMode="auto">
          <a:xfrm>
            <a:off x="609600" y="3711575"/>
            <a:ext cx="8001000" cy="822325"/>
          </a:xfrm>
          <a:prstGeom prst="rect">
            <a:avLst/>
          </a:prstGeom>
          <a:noFill/>
          <a:ln w="9525">
            <a:noFill/>
            <a:miter lim="800000"/>
            <a:headEnd/>
            <a:tailEnd/>
          </a:ln>
          <a:effectLst/>
        </p:spPr>
        <p:txBody>
          <a:bodyPr>
            <a:spAutoFit/>
          </a:bodyPr>
          <a:lstStyle/>
          <a:p>
            <a:pPr marL="519113" indent="-519113" eaLnBrk="0" hangingPunct="0">
              <a:spcBef>
                <a:spcPct val="50000"/>
              </a:spcBef>
              <a:defRPr/>
            </a:pPr>
            <a:r>
              <a:rPr lang="en-US" sz="2400" dirty="0">
                <a:effectLst>
                  <a:outerShdw blurRad="38100" dist="38100" dir="2700000" algn="tl">
                    <a:srgbClr val="000000"/>
                  </a:outerShdw>
                </a:effectLst>
              </a:rPr>
              <a:t>3.</a:t>
            </a:r>
            <a:r>
              <a:rPr lang="en-US" sz="2400" dirty="0">
                <a:solidFill>
                  <a:srgbClr val="FFFF00"/>
                </a:solidFill>
                <a:effectLst>
                  <a:outerShdw blurRad="38100" dist="38100" dir="2700000" algn="tl">
                    <a:srgbClr val="000000"/>
                  </a:outerShdw>
                </a:effectLst>
              </a:rPr>
              <a:t>  </a:t>
            </a:r>
            <a:r>
              <a:rPr lang="en-US" sz="2400" dirty="0">
                <a:effectLst>
                  <a:outerShdw blurRad="38100" dist="38100" dir="2700000" algn="tl">
                    <a:srgbClr val="000000"/>
                  </a:outerShdw>
                </a:effectLst>
              </a:rPr>
              <a:t>Speed of processes used to identify novel or unknown words -- phonetic decoding, analogy, context.</a:t>
            </a:r>
          </a:p>
        </p:txBody>
      </p:sp>
      <p:sp>
        <p:nvSpPr>
          <p:cNvPr id="184327" name="Text Box 7"/>
          <p:cNvSpPr txBox="1">
            <a:spLocks noChangeArrowheads="1"/>
          </p:cNvSpPr>
          <p:nvPr/>
        </p:nvSpPr>
        <p:spPr bwMode="auto">
          <a:xfrm>
            <a:off x="609600" y="4622800"/>
            <a:ext cx="8153400" cy="457200"/>
          </a:xfrm>
          <a:prstGeom prst="rect">
            <a:avLst/>
          </a:prstGeom>
          <a:noFill/>
          <a:ln w="9525">
            <a:noFill/>
            <a:miter lim="800000"/>
            <a:headEnd/>
            <a:tailEnd/>
          </a:ln>
          <a:effectLst/>
        </p:spPr>
        <p:txBody>
          <a:bodyPr>
            <a:spAutoFit/>
          </a:bodyPr>
          <a:lstStyle/>
          <a:p>
            <a:pPr eaLnBrk="0" hangingPunct="0">
              <a:spcBef>
                <a:spcPct val="50000"/>
              </a:spcBef>
              <a:defRPr/>
            </a:pPr>
            <a:r>
              <a:rPr lang="en-US" sz="2400">
                <a:effectLst>
                  <a:outerShdw blurRad="38100" dist="38100" dir="2700000" algn="tl">
                    <a:srgbClr val="000000"/>
                  </a:outerShdw>
                </a:effectLst>
              </a:rPr>
              <a:t>4.  Speed with which word meanings are identified.</a:t>
            </a:r>
          </a:p>
        </p:txBody>
      </p:sp>
      <p:sp>
        <p:nvSpPr>
          <p:cNvPr id="184328" name="Text Box 8"/>
          <p:cNvSpPr txBox="1">
            <a:spLocks noChangeArrowheads="1"/>
          </p:cNvSpPr>
          <p:nvPr/>
        </p:nvSpPr>
        <p:spPr bwMode="auto">
          <a:xfrm>
            <a:off x="609600" y="5168900"/>
            <a:ext cx="8229600" cy="457200"/>
          </a:xfrm>
          <a:prstGeom prst="rect">
            <a:avLst/>
          </a:prstGeom>
          <a:noFill/>
          <a:ln w="9525">
            <a:noFill/>
            <a:miter lim="800000"/>
            <a:headEnd/>
            <a:tailEnd/>
          </a:ln>
          <a:effectLst/>
        </p:spPr>
        <p:txBody>
          <a:bodyPr>
            <a:spAutoFit/>
          </a:bodyPr>
          <a:lstStyle/>
          <a:p>
            <a:pPr eaLnBrk="0" hangingPunct="0">
              <a:spcBef>
                <a:spcPct val="50000"/>
              </a:spcBef>
              <a:defRPr/>
            </a:pPr>
            <a:r>
              <a:rPr lang="en-US" sz="2400">
                <a:effectLst>
                  <a:outerShdw blurRad="38100" dist="38100" dir="2700000" algn="tl">
                    <a:srgbClr val="000000"/>
                  </a:outerShdw>
                </a:effectLst>
              </a:rPr>
              <a:t>5.  Speed at which overall meaning is constructed</a:t>
            </a:r>
          </a:p>
        </p:txBody>
      </p:sp>
      <p:sp>
        <p:nvSpPr>
          <p:cNvPr id="184329" name="Text Box 9"/>
          <p:cNvSpPr txBox="1">
            <a:spLocks noChangeArrowheads="1"/>
          </p:cNvSpPr>
          <p:nvPr/>
        </p:nvSpPr>
        <p:spPr bwMode="auto">
          <a:xfrm>
            <a:off x="609600" y="5715000"/>
            <a:ext cx="8610600" cy="822325"/>
          </a:xfrm>
          <a:prstGeom prst="rect">
            <a:avLst/>
          </a:prstGeom>
          <a:noFill/>
          <a:ln w="9525">
            <a:noFill/>
            <a:miter lim="800000"/>
            <a:headEnd/>
            <a:tailEnd/>
          </a:ln>
          <a:effectLst/>
        </p:spPr>
        <p:txBody>
          <a:bodyPr>
            <a:spAutoFit/>
          </a:bodyPr>
          <a:lstStyle/>
          <a:p>
            <a:pPr marL="461963" indent="-461963" eaLnBrk="0" hangingPunct="0">
              <a:spcBef>
                <a:spcPct val="50000"/>
              </a:spcBef>
              <a:defRPr/>
            </a:pPr>
            <a:r>
              <a:rPr lang="en-US" sz="2400">
                <a:effectLst>
                  <a:outerShdw blurRad="38100" dist="38100" dir="2700000" algn="tl">
                    <a:srgbClr val="000000"/>
                  </a:outerShdw>
                </a:effectLst>
              </a:rPr>
              <a:t>6.  Individual choices about the trade-off between speed and accuracy</a:t>
            </a:r>
            <a:endParaRPr lang="en-US" sz="2000">
              <a:effectLst>
                <a:outerShdw blurRad="38100" dist="38100" dir="2700000" algn="tl">
                  <a:srgbClr val="00000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24"/>
                                        </p:tgtEl>
                                        <p:attrNameLst>
                                          <p:attrName>style.visibility</p:attrName>
                                        </p:attrNameLst>
                                      </p:cBhvr>
                                      <p:to>
                                        <p:strVal val="visible"/>
                                      </p:to>
                                    </p:set>
                                    <p:anim calcmode="lin" valueType="num">
                                      <p:cBhvr additive="base">
                                        <p:cTn id="7" dur="500" fill="hold"/>
                                        <p:tgtEl>
                                          <p:spTgt spid="184324"/>
                                        </p:tgtEl>
                                        <p:attrNameLst>
                                          <p:attrName>ppt_x</p:attrName>
                                        </p:attrNameLst>
                                      </p:cBhvr>
                                      <p:tavLst>
                                        <p:tav tm="0">
                                          <p:val>
                                            <p:strVal val="0-#ppt_w/2"/>
                                          </p:val>
                                        </p:tav>
                                        <p:tav tm="100000">
                                          <p:val>
                                            <p:strVal val="#ppt_x"/>
                                          </p:val>
                                        </p:tav>
                                      </p:tavLst>
                                    </p:anim>
                                    <p:anim calcmode="lin" valueType="num">
                                      <p:cBhvr additive="base">
                                        <p:cTn id="8" dur="500" fill="hold"/>
                                        <p:tgtEl>
                                          <p:spTgt spid="1843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25"/>
                                        </p:tgtEl>
                                        <p:attrNameLst>
                                          <p:attrName>style.visibility</p:attrName>
                                        </p:attrNameLst>
                                      </p:cBhvr>
                                      <p:to>
                                        <p:strVal val="visible"/>
                                      </p:to>
                                    </p:set>
                                    <p:anim calcmode="lin" valueType="num">
                                      <p:cBhvr additive="base">
                                        <p:cTn id="13" dur="500" fill="hold"/>
                                        <p:tgtEl>
                                          <p:spTgt spid="184325"/>
                                        </p:tgtEl>
                                        <p:attrNameLst>
                                          <p:attrName>ppt_x</p:attrName>
                                        </p:attrNameLst>
                                      </p:cBhvr>
                                      <p:tavLst>
                                        <p:tav tm="0">
                                          <p:val>
                                            <p:strVal val="0-#ppt_w/2"/>
                                          </p:val>
                                        </p:tav>
                                        <p:tav tm="100000">
                                          <p:val>
                                            <p:strVal val="#ppt_x"/>
                                          </p:val>
                                        </p:tav>
                                      </p:tavLst>
                                    </p:anim>
                                    <p:anim calcmode="lin" valueType="num">
                                      <p:cBhvr additive="base">
                                        <p:cTn id="14" dur="500" fill="hold"/>
                                        <p:tgtEl>
                                          <p:spTgt spid="18432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26"/>
                                        </p:tgtEl>
                                        <p:attrNameLst>
                                          <p:attrName>style.visibility</p:attrName>
                                        </p:attrNameLst>
                                      </p:cBhvr>
                                      <p:to>
                                        <p:strVal val="visible"/>
                                      </p:to>
                                    </p:set>
                                    <p:anim calcmode="lin" valueType="num">
                                      <p:cBhvr additive="base">
                                        <p:cTn id="19" dur="500" fill="hold"/>
                                        <p:tgtEl>
                                          <p:spTgt spid="184326"/>
                                        </p:tgtEl>
                                        <p:attrNameLst>
                                          <p:attrName>ppt_x</p:attrName>
                                        </p:attrNameLst>
                                      </p:cBhvr>
                                      <p:tavLst>
                                        <p:tav tm="0">
                                          <p:val>
                                            <p:strVal val="0-#ppt_w/2"/>
                                          </p:val>
                                        </p:tav>
                                        <p:tav tm="100000">
                                          <p:val>
                                            <p:strVal val="#ppt_x"/>
                                          </p:val>
                                        </p:tav>
                                      </p:tavLst>
                                    </p:anim>
                                    <p:anim calcmode="lin" valueType="num">
                                      <p:cBhvr additive="base">
                                        <p:cTn id="20" dur="500" fill="hold"/>
                                        <p:tgtEl>
                                          <p:spTgt spid="18432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27"/>
                                        </p:tgtEl>
                                        <p:attrNameLst>
                                          <p:attrName>style.visibility</p:attrName>
                                        </p:attrNameLst>
                                      </p:cBhvr>
                                      <p:to>
                                        <p:strVal val="visible"/>
                                      </p:to>
                                    </p:set>
                                    <p:anim calcmode="lin" valueType="num">
                                      <p:cBhvr additive="base">
                                        <p:cTn id="25" dur="500" fill="hold"/>
                                        <p:tgtEl>
                                          <p:spTgt spid="184327"/>
                                        </p:tgtEl>
                                        <p:attrNameLst>
                                          <p:attrName>ppt_x</p:attrName>
                                        </p:attrNameLst>
                                      </p:cBhvr>
                                      <p:tavLst>
                                        <p:tav tm="0">
                                          <p:val>
                                            <p:strVal val="0-#ppt_w/2"/>
                                          </p:val>
                                        </p:tav>
                                        <p:tav tm="100000">
                                          <p:val>
                                            <p:strVal val="#ppt_x"/>
                                          </p:val>
                                        </p:tav>
                                      </p:tavLst>
                                    </p:anim>
                                    <p:anim calcmode="lin" valueType="num">
                                      <p:cBhvr additive="base">
                                        <p:cTn id="26" dur="500" fill="hold"/>
                                        <p:tgtEl>
                                          <p:spTgt spid="18432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28"/>
                                        </p:tgtEl>
                                        <p:attrNameLst>
                                          <p:attrName>style.visibility</p:attrName>
                                        </p:attrNameLst>
                                      </p:cBhvr>
                                      <p:to>
                                        <p:strVal val="visible"/>
                                      </p:to>
                                    </p:set>
                                    <p:anim calcmode="lin" valueType="num">
                                      <p:cBhvr additive="base">
                                        <p:cTn id="31" dur="500" fill="hold"/>
                                        <p:tgtEl>
                                          <p:spTgt spid="184328"/>
                                        </p:tgtEl>
                                        <p:attrNameLst>
                                          <p:attrName>ppt_x</p:attrName>
                                        </p:attrNameLst>
                                      </p:cBhvr>
                                      <p:tavLst>
                                        <p:tav tm="0">
                                          <p:val>
                                            <p:strVal val="0-#ppt_w/2"/>
                                          </p:val>
                                        </p:tav>
                                        <p:tav tm="100000">
                                          <p:val>
                                            <p:strVal val="#ppt_x"/>
                                          </p:val>
                                        </p:tav>
                                      </p:tavLst>
                                    </p:anim>
                                    <p:anim calcmode="lin" valueType="num">
                                      <p:cBhvr additive="base">
                                        <p:cTn id="32" dur="500" fill="hold"/>
                                        <p:tgtEl>
                                          <p:spTgt spid="18432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4329"/>
                                        </p:tgtEl>
                                        <p:attrNameLst>
                                          <p:attrName>style.visibility</p:attrName>
                                        </p:attrNameLst>
                                      </p:cBhvr>
                                      <p:to>
                                        <p:strVal val="visible"/>
                                      </p:to>
                                    </p:set>
                                    <p:anim calcmode="lin" valueType="num">
                                      <p:cBhvr additive="base">
                                        <p:cTn id="37" dur="500" fill="hold"/>
                                        <p:tgtEl>
                                          <p:spTgt spid="184329"/>
                                        </p:tgtEl>
                                        <p:attrNameLst>
                                          <p:attrName>ppt_x</p:attrName>
                                        </p:attrNameLst>
                                      </p:cBhvr>
                                      <p:tavLst>
                                        <p:tav tm="0">
                                          <p:val>
                                            <p:strVal val="0-#ppt_w/2"/>
                                          </p:val>
                                        </p:tav>
                                        <p:tav tm="100000">
                                          <p:val>
                                            <p:strVal val="#ppt_x"/>
                                          </p:val>
                                        </p:tav>
                                      </p:tavLst>
                                    </p:anim>
                                    <p:anim calcmode="lin" valueType="num">
                                      <p:cBhvr additive="base">
                                        <p:cTn id="38" dur="500" fill="hold"/>
                                        <p:tgtEl>
                                          <p:spTgt spid="1843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4" grpId="0" autoUpdateAnimBg="0"/>
      <p:bldP spid="184325" grpId="0" autoUpdateAnimBg="0"/>
      <p:bldP spid="184326" grpId="0" autoUpdateAnimBg="0"/>
      <p:bldP spid="184327" grpId="0" autoUpdateAnimBg="0"/>
      <p:bldP spid="184328" grpId="0" autoUpdateAnimBg="0"/>
      <p:bldP spid="184329"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905000" y="685800"/>
            <a:ext cx="7086600" cy="685800"/>
          </a:xfrm>
        </p:spPr>
        <p:txBody>
          <a:bodyPr>
            <a:normAutofit fontScale="90000"/>
          </a:bodyPr>
          <a:lstStyle/>
          <a:p>
            <a:pPr fontAlgn="auto">
              <a:spcAft>
                <a:spcPts val="0"/>
              </a:spcAft>
              <a:defRPr/>
            </a:pPr>
            <a:r>
              <a:rPr lang="en-US" dirty="0" err="1">
                <a:solidFill>
                  <a:schemeClr val="tx2">
                    <a:satMod val="130000"/>
                  </a:schemeClr>
                </a:solidFill>
              </a:rPr>
              <a:t>Ehri’s</a:t>
            </a:r>
            <a:r>
              <a:rPr lang="en-US" dirty="0">
                <a:solidFill>
                  <a:schemeClr val="tx2">
                    <a:satMod val="130000"/>
                  </a:schemeClr>
                </a:solidFill>
              </a:rPr>
              <a:t> Phases of Word Reading</a:t>
            </a:r>
          </a:p>
        </p:txBody>
      </p:sp>
      <p:sp>
        <p:nvSpPr>
          <p:cNvPr id="23555" name="Text Box 12"/>
          <p:cNvSpPr txBox="1">
            <a:spLocks noChangeArrowheads="1"/>
          </p:cNvSpPr>
          <p:nvPr/>
        </p:nvSpPr>
        <p:spPr bwMode="auto">
          <a:xfrm>
            <a:off x="1050925" y="2801938"/>
            <a:ext cx="2447925" cy="519112"/>
          </a:xfrm>
          <a:prstGeom prst="rect">
            <a:avLst/>
          </a:prstGeom>
          <a:noFill/>
          <a:ln w="9525">
            <a:noFill/>
            <a:miter lim="800000"/>
            <a:headEnd/>
            <a:tailEnd/>
          </a:ln>
        </p:spPr>
        <p:txBody>
          <a:bodyPr wrap="none">
            <a:spAutoFit/>
          </a:bodyPr>
          <a:lstStyle/>
          <a:p>
            <a:r>
              <a:rPr lang="en-US" sz="2800"/>
              <a:t>Pre-Alphabetic</a:t>
            </a:r>
          </a:p>
        </p:txBody>
      </p:sp>
      <p:sp>
        <p:nvSpPr>
          <p:cNvPr id="23556" name="Line 13"/>
          <p:cNvSpPr>
            <a:spLocks noChangeShapeType="1"/>
          </p:cNvSpPr>
          <p:nvPr/>
        </p:nvSpPr>
        <p:spPr bwMode="auto">
          <a:xfrm>
            <a:off x="3581400" y="3124200"/>
            <a:ext cx="457200" cy="0"/>
          </a:xfrm>
          <a:prstGeom prst="line">
            <a:avLst/>
          </a:prstGeom>
          <a:noFill/>
          <a:ln w="9525">
            <a:solidFill>
              <a:schemeClr val="tx1"/>
            </a:solidFill>
            <a:round/>
            <a:headEnd/>
            <a:tailEnd type="triangle" w="med" len="med"/>
          </a:ln>
        </p:spPr>
        <p:txBody>
          <a:bodyPr/>
          <a:lstStyle/>
          <a:p>
            <a:endParaRPr lang="en-US"/>
          </a:p>
        </p:txBody>
      </p:sp>
      <p:sp>
        <p:nvSpPr>
          <p:cNvPr id="23557" name="Text Box 16"/>
          <p:cNvSpPr txBox="1">
            <a:spLocks noChangeArrowheads="1"/>
          </p:cNvSpPr>
          <p:nvPr/>
        </p:nvSpPr>
        <p:spPr bwMode="auto">
          <a:xfrm>
            <a:off x="4343400" y="2819400"/>
            <a:ext cx="3048000" cy="519113"/>
          </a:xfrm>
          <a:prstGeom prst="rect">
            <a:avLst/>
          </a:prstGeom>
          <a:noFill/>
          <a:ln w="9525">
            <a:noFill/>
            <a:miter lim="800000"/>
            <a:headEnd/>
            <a:tailEnd/>
          </a:ln>
        </p:spPr>
        <p:txBody>
          <a:bodyPr>
            <a:spAutoFit/>
          </a:bodyPr>
          <a:lstStyle/>
          <a:p>
            <a:r>
              <a:rPr lang="en-US" sz="2800"/>
              <a:t>Partial-Alphabetic</a:t>
            </a:r>
          </a:p>
        </p:txBody>
      </p:sp>
      <p:sp>
        <p:nvSpPr>
          <p:cNvPr id="23558" name="Line 18"/>
          <p:cNvSpPr>
            <a:spLocks noChangeShapeType="1"/>
          </p:cNvSpPr>
          <p:nvPr/>
        </p:nvSpPr>
        <p:spPr bwMode="auto">
          <a:xfrm>
            <a:off x="7696200" y="3124200"/>
            <a:ext cx="533400" cy="0"/>
          </a:xfrm>
          <a:prstGeom prst="line">
            <a:avLst/>
          </a:prstGeom>
          <a:noFill/>
          <a:ln w="9525">
            <a:solidFill>
              <a:schemeClr val="tx1"/>
            </a:solidFill>
            <a:round/>
            <a:headEnd/>
            <a:tailEnd type="triangle" w="med" len="med"/>
          </a:ln>
        </p:spPr>
        <p:txBody>
          <a:bodyPr/>
          <a:lstStyle/>
          <a:p>
            <a:endParaRPr lang="en-US"/>
          </a:p>
        </p:txBody>
      </p:sp>
      <p:sp>
        <p:nvSpPr>
          <p:cNvPr id="23559" name="Text Box 19"/>
          <p:cNvSpPr txBox="1">
            <a:spLocks noChangeArrowheads="1"/>
          </p:cNvSpPr>
          <p:nvPr/>
        </p:nvSpPr>
        <p:spPr bwMode="auto">
          <a:xfrm>
            <a:off x="990600" y="3911600"/>
            <a:ext cx="2660650" cy="519113"/>
          </a:xfrm>
          <a:prstGeom prst="rect">
            <a:avLst/>
          </a:prstGeom>
          <a:noFill/>
          <a:ln w="9525">
            <a:noFill/>
            <a:miter lim="800000"/>
            <a:headEnd/>
            <a:tailEnd/>
          </a:ln>
        </p:spPr>
        <p:txBody>
          <a:bodyPr wrap="none">
            <a:spAutoFit/>
          </a:bodyPr>
          <a:lstStyle/>
          <a:p>
            <a:r>
              <a:rPr lang="en-US" sz="2800"/>
              <a:t>Fully-Alphabetic</a:t>
            </a:r>
          </a:p>
        </p:txBody>
      </p:sp>
      <p:sp>
        <p:nvSpPr>
          <p:cNvPr id="23560" name="Line 20"/>
          <p:cNvSpPr>
            <a:spLocks noChangeShapeType="1"/>
          </p:cNvSpPr>
          <p:nvPr/>
        </p:nvSpPr>
        <p:spPr bwMode="auto">
          <a:xfrm>
            <a:off x="3810000" y="4191000"/>
            <a:ext cx="381000" cy="0"/>
          </a:xfrm>
          <a:prstGeom prst="line">
            <a:avLst/>
          </a:prstGeom>
          <a:noFill/>
          <a:ln w="9525">
            <a:solidFill>
              <a:schemeClr val="tx1"/>
            </a:solidFill>
            <a:round/>
            <a:headEnd/>
            <a:tailEnd type="triangle" w="med" len="med"/>
          </a:ln>
        </p:spPr>
        <p:txBody>
          <a:bodyPr/>
          <a:lstStyle/>
          <a:p>
            <a:endParaRPr lang="en-US"/>
          </a:p>
        </p:txBody>
      </p:sp>
      <p:sp>
        <p:nvSpPr>
          <p:cNvPr id="23561" name="Text Box 21"/>
          <p:cNvSpPr txBox="1">
            <a:spLocks noChangeArrowheads="1"/>
          </p:cNvSpPr>
          <p:nvPr/>
        </p:nvSpPr>
        <p:spPr bwMode="auto">
          <a:xfrm>
            <a:off x="4267200" y="3886200"/>
            <a:ext cx="3911600" cy="519113"/>
          </a:xfrm>
          <a:prstGeom prst="rect">
            <a:avLst/>
          </a:prstGeom>
          <a:noFill/>
          <a:ln w="9525">
            <a:noFill/>
            <a:miter lim="800000"/>
            <a:headEnd/>
            <a:tailEnd/>
          </a:ln>
        </p:spPr>
        <p:txBody>
          <a:bodyPr wrap="none">
            <a:spAutoFit/>
          </a:bodyPr>
          <a:lstStyle/>
          <a:p>
            <a:r>
              <a:rPr lang="en-US" sz="2800"/>
              <a:t>Consolidated</a:t>
            </a:r>
            <a:r>
              <a:rPr lang="en-US" sz="2400"/>
              <a:t> </a:t>
            </a:r>
            <a:r>
              <a:rPr lang="en-US" sz="2800"/>
              <a:t>Alphabetic</a:t>
            </a:r>
          </a:p>
        </p:txBody>
      </p:sp>
      <p:sp>
        <p:nvSpPr>
          <p:cNvPr id="23562" name="Line 26"/>
          <p:cNvSpPr>
            <a:spLocks noChangeShapeType="1"/>
          </p:cNvSpPr>
          <p:nvPr/>
        </p:nvSpPr>
        <p:spPr bwMode="auto">
          <a:xfrm>
            <a:off x="3581400" y="4343400"/>
            <a:ext cx="0" cy="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Prealphabetic Phase</a:t>
            </a:r>
          </a:p>
        </p:txBody>
      </p:sp>
      <p:sp>
        <p:nvSpPr>
          <p:cNvPr id="24579" name="Rectangle 3"/>
          <p:cNvSpPr>
            <a:spLocks noGrp="1" noChangeArrowheads="1"/>
          </p:cNvSpPr>
          <p:nvPr>
            <p:ph idx="1"/>
          </p:nvPr>
        </p:nvSpPr>
        <p:spPr/>
        <p:txBody>
          <a:bodyPr/>
          <a:lstStyle/>
          <a:p>
            <a:r>
              <a:rPr lang="en-US" smtClean="0"/>
              <a:t>When a child recognizes the word “monkey” by looking at the ‘tail’ on the ‘y’.</a:t>
            </a:r>
          </a:p>
          <a:p>
            <a:r>
              <a:rPr lang="en-US" smtClean="0"/>
              <a:t>When a child says “that says stop!” when they see a red octagonal traffic sign, but cannot read the word ‘stop’ in isolation.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pPr fontAlgn="auto">
              <a:spcAft>
                <a:spcPts val="0"/>
              </a:spcAft>
              <a:defRPr/>
            </a:pPr>
            <a:r>
              <a:rPr lang="en-US">
                <a:solidFill>
                  <a:schemeClr val="tx2">
                    <a:satMod val="130000"/>
                  </a:schemeClr>
                </a:solidFill>
              </a:rPr>
              <a:t>Partial Alphabetic Phase</a:t>
            </a:r>
          </a:p>
        </p:txBody>
      </p:sp>
      <p:sp>
        <p:nvSpPr>
          <p:cNvPr id="25603" name="Rectangle 3"/>
          <p:cNvSpPr>
            <a:spLocks noGrp="1" noChangeArrowheads="1"/>
          </p:cNvSpPr>
          <p:nvPr>
            <p:ph idx="1"/>
          </p:nvPr>
        </p:nvSpPr>
        <p:spPr/>
        <p:txBody>
          <a:bodyPr/>
          <a:lstStyle/>
          <a:p>
            <a:r>
              <a:rPr lang="en-US" smtClean="0"/>
              <a:t>Children begin to understand that there is a relationship between letters and sounds, although they tend to rely on beginning and ending sounds so they continue to make errors in reading words.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1751</TotalTime>
  <Words>1664</Words>
  <Application>Microsoft Office PowerPoint</Application>
  <PresentationFormat>On-screen Show (4:3)</PresentationFormat>
  <Paragraphs>144</Paragraphs>
  <Slides>30</Slides>
  <Notes>3</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Solstice</vt:lpstr>
      <vt:lpstr>Planning for Student Needs:  Fluency Intervention</vt:lpstr>
      <vt:lpstr>Outcomes</vt:lpstr>
      <vt:lpstr>Slide 3</vt:lpstr>
      <vt:lpstr>Comprehensive Definition: Fluency</vt:lpstr>
      <vt:lpstr>Hasbrouck &amp; Tindal Norms (2004)</vt:lpstr>
      <vt:lpstr>Slide 6</vt:lpstr>
      <vt:lpstr>Ehri’s Phases of Word Reading</vt:lpstr>
      <vt:lpstr>Prealphabetic Phase</vt:lpstr>
      <vt:lpstr>Partial Alphabetic Phase</vt:lpstr>
      <vt:lpstr>Fully Alphabetic Phase</vt:lpstr>
      <vt:lpstr>Building sight word memory with spelling patterns</vt:lpstr>
      <vt:lpstr>Moving toward the Consolidated Phase</vt:lpstr>
      <vt:lpstr>Stroop Test</vt:lpstr>
      <vt:lpstr>Consolidated Alphabetic Phase</vt:lpstr>
      <vt:lpstr>9 Steps to Building Fluency</vt:lpstr>
      <vt:lpstr>9 Steps to Building Fluency (2)</vt:lpstr>
      <vt:lpstr>Speed Drills </vt:lpstr>
      <vt:lpstr>To Be a Fluent Reader:</vt:lpstr>
      <vt:lpstr>Phrasing and Chunking Text (from Hook, 2001)</vt:lpstr>
      <vt:lpstr>Chunking and Phrasing Hook, 2001</vt:lpstr>
      <vt:lpstr>Chunking and Paired Reading </vt:lpstr>
      <vt:lpstr>Wide-Reading and Fluency-oriented Oral Reading</vt:lpstr>
      <vt:lpstr>Echo Reading</vt:lpstr>
      <vt:lpstr>Choral Reading</vt:lpstr>
      <vt:lpstr>Partner Reading</vt:lpstr>
      <vt:lpstr>Readers Theatre - Caution</vt:lpstr>
      <vt:lpstr>Read Naturally</vt:lpstr>
      <vt:lpstr>Parent Support</vt:lpstr>
      <vt:lpstr>Implement appropriate screening and progress monitoring assessments.  </vt:lpstr>
      <vt:lpstr>Other Ideas?</vt:lpstr>
    </vt:vector>
  </TitlesOfParts>
  <Company>RMC Research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Fluency Interventions: More Than Repeated Reading  </dc:title>
  <dc:creator>mdavidson</dc:creator>
  <cp:lastModifiedBy>twilson</cp:lastModifiedBy>
  <cp:revision>75</cp:revision>
  <dcterms:created xsi:type="dcterms:W3CDTF">2005-07-01T14:00:42Z</dcterms:created>
  <dcterms:modified xsi:type="dcterms:W3CDTF">2009-01-13T19:30:38Z</dcterms:modified>
</cp:coreProperties>
</file>